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7" r:id="rId3"/>
    <p:sldId id="257" r:id="rId4"/>
    <p:sldId id="258" r:id="rId5"/>
    <p:sldId id="259" r:id="rId6"/>
    <p:sldId id="260" r:id="rId7"/>
    <p:sldId id="268" r:id="rId8"/>
    <p:sldId id="269" r:id="rId9"/>
    <p:sldId id="270" r:id="rId10"/>
    <p:sldId id="271" r:id="rId11"/>
    <p:sldId id="274" r:id="rId12"/>
    <p:sldId id="272" r:id="rId13"/>
    <p:sldId id="262" r:id="rId14"/>
    <p:sldId id="261" r:id="rId15"/>
    <p:sldId id="263" r:id="rId16"/>
    <p:sldId id="264" r:id="rId17"/>
    <p:sldId id="265" r:id="rId18"/>
    <p:sldId id="266" r:id="rId19"/>
    <p:sldId id="275" r:id="rId20"/>
    <p:sldId id="278" r:id="rId21"/>
    <p:sldId id="277" r:id="rId22"/>
    <p:sldId id="276" r:id="rId23"/>
    <p:sldId id="279" r:id="rId24"/>
    <p:sldId id="281" r:id="rId25"/>
    <p:sldId id="280" r:id="rId26"/>
    <p:sldId id="288" r:id="rId27"/>
    <p:sldId id="289" r:id="rId28"/>
    <p:sldId id="290" r:id="rId29"/>
    <p:sldId id="282" r:id="rId30"/>
    <p:sldId id="291" r:id="rId31"/>
    <p:sldId id="292" r:id="rId32"/>
    <p:sldId id="293" r:id="rId33"/>
    <p:sldId id="284" r:id="rId34"/>
    <p:sldId id="286" r:id="rId35"/>
    <p:sldId id="287"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680"/>
  </p:normalViewPr>
  <p:slideViewPr>
    <p:cSldViewPr snapToGrid="0" snapToObjects="1">
      <p:cViewPr varScale="1">
        <p:scale>
          <a:sx n="104" d="100"/>
          <a:sy n="104" d="100"/>
        </p:scale>
        <p:origin x="1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8BFDA-2BE4-40C0-BD92-B9662A5743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66DF64E-7D7C-4F01-9BC6-24E2B1561EDB}">
      <dgm:prSet/>
      <dgm:spPr/>
      <dgm:t>
        <a:bodyPr/>
        <a:lstStyle/>
        <a:p>
          <a:r>
            <a:rPr lang="en-US"/>
            <a:t>Viral spike proteins released from vaccinated cells are picked up by our own immune cells (called macrophages) which then process and “present” the spike proteins for the entire immune system to see and “learn”</a:t>
          </a:r>
        </a:p>
      </dgm:t>
    </dgm:pt>
    <dgm:pt modelId="{8C7842BC-9945-4AD1-B385-9F4C3457414D}" type="parTrans" cxnId="{42AAC0B0-186E-4774-A1F5-E9EDE9A37EA5}">
      <dgm:prSet/>
      <dgm:spPr/>
      <dgm:t>
        <a:bodyPr/>
        <a:lstStyle/>
        <a:p>
          <a:endParaRPr lang="en-US"/>
        </a:p>
      </dgm:t>
    </dgm:pt>
    <dgm:pt modelId="{D70F1627-35DC-4F35-93D5-7222A19C107C}" type="sibTrans" cxnId="{42AAC0B0-186E-4774-A1F5-E9EDE9A37EA5}">
      <dgm:prSet/>
      <dgm:spPr/>
      <dgm:t>
        <a:bodyPr/>
        <a:lstStyle/>
        <a:p>
          <a:endParaRPr lang="en-US"/>
        </a:p>
      </dgm:t>
    </dgm:pt>
    <dgm:pt modelId="{5FFF11E8-587B-4C05-A172-BDE7DA66789F}">
      <dgm:prSet/>
      <dgm:spPr/>
      <dgm:t>
        <a:bodyPr/>
        <a:lstStyle/>
        <a:p>
          <a:r>
            <a:rPr lang="en-US" dirty="0"/>
            <a:t>“Helper” T cells “memorize” what the spike protein looks like and programs itself to be able to “describe” the spike protein to the real army of the immune system, the mighty B cell</a:t>
          </a:r>
        </a:p>
      </dgm:t>
    </dgm:pt>
    <dgm:pt modelId="{3DE78EEF-1A5C-4D48-825E-D75E95819500}" type="parTrans" cxnId="{728A0E75-5781-4D63-8E87-B46073034D68}">
      <dgm:prSet/>
      <dgm:spPr/>
      <dgm:t>
        <a:bodyPr/>
        <a:lstStyle/>
        <a:p>
          <a:endParaRPr lang="en-US"/>
        </a:p>
      </dgm:t>
    </dgm:pt>
    <dgm:pt modelId="{67C95A84-D6FF-4401-8D2E-B5EA361507CF}" type="sibTrans" cxnId="{728A0E75-5781-4D63-8E87-B46073034D68}">
      <dgm:prSet/>
      <dgm:spPr/>
      <dgm:t>
        <a:bodyPr/>
        <a:lstStyle/>
        <a:p>
          <a:endParaRPr lang="en-US"/>
        </a:p>
      </dgm:t>
    </dgm:pt>
    <dgm:pt modelId="{707BCBD3-A6A0-7B48-A21B-185F16F5AA81}" type="pres">
      <dgm:prSet presAssocID="{F4A8BFDA-2BE4-40C0-BD92-B9662A5743FC}" presName="vert0" presStyleCnt="0">
        <dgm:presLayoutVars>
          <dgm:dir/>
          <dgm:animOne val="branch"/>
          <dgm:animLvl val="lvl"/>
        </dgm:presLayoutVars>
      </dgm:prSet>
      <dgm:spPr/>
    </dgm:pt>
    <dgm:pt modelId="{CE6A8A96-B5CB-EF45-987C-17D9CCDEAA06}" type="pres">
      <dgm:prSet presAssocID="{A66DF64E-7D7C-4F01-9BC6-24E2B1561EDB}" presName="thickLine" presStyleLbl="alignNode1" presStyleIdx="0" presStyleCnt="2"/>
      <dgm:spPr/>
    </dgm:pt>
    <dgm:pt modelId="{B0E69795-17EE-E946-B6BD-49D2392B05CF}" type="pres">
      <dgm:prSet presAssocID="{A66DF64E-7D7C-4F01-9BC6-24E2B1561EDB}" presName="horz1" presStyleCnt="0"/>
      <dgm:spPr/>
    </dgm:pt>
    <dgm:pt modelId="{28056354-66CA-684A-A664-86417C3A5024}" type="pres">
      <dgm:prSet presAssocID="{A66DF64E-7D7C-4F01-9BC6-24E2B1561EDB}" presName="tx1" presStyleLbl="revTx" presStyleIdx="0" presStyleCnt="2"/>
      <dgm:spPr/>
    </dgm:pt>
    <dgm:pt modelId="{E5F4E096-96EB-354A-B74A-D601E551340A}" type="pres">
      <dgm:prSet presAssocID="{A66DF64E-7D7C-4F01-9BC6-24E2B1561EDB}" presName="vert1" presStyleCnt="0"/>
      <dgm:spPr/>
    </dgm:pt>
    <dgm:pt modelId="{9BAA96E5-EAB2-BF49-9064-C399F750C1CF}" type="pres">
      <dgm:prSet presAssocID="{5FFF11E8-587B-4C05-A172-BDE7DA66789F}" presName="thickLine" presStyleLbl="alignNode1" presStyleIdx="1" presStyleCnt="2"/>
      <dgm:spPr/>
    </dgm:pt>
    <dgm:pt modelId="{A2B1F7BE-A95E-744E-AF26-8F3F90E8D494}" type="pres">
      <dgm:prSet presAssocID="{5FFF11E8-587B-4C05-A172-BDE7DA66789F}" presName="horz1" presStyleCnt="0"/>
      <dgm:spPr/>
    </dgm:pt>
    <dgm:pt modelId="{2FC518AD-5E0B-C641-8D23-57EED9DC93AC}" type="pres">
      <dgm:prSet presAssocID="{5FFF11E8-587B-4C05-A172-BDE7DA66789F}" presName="tx1" presStyleLbl="revTx" presStyleIdx="1" presStyleCnt="2"/>
      <dgm:spPr/>
    </dgm:pt>
    <dgm:pt modelId="{FC475139-55DF-5041-9ECC-77335C10985A}" type="pres">
      <dgm:prSet presAssocID="{5FFF11E8-587B-4C05-A172-BDE7DA66789F}" presName="vert1" presStyleCnt="0"/>
      <dgm:spPr/>
    </dgm:pt>
  </dgm:ptLst>
  <dgm:cxnLst>
    <dgm:cxn modelId="{27DDF24A-B15B-B244-A272-D1ED11DAABF5}" type="presOf" srcId="{A66DF64E-7D7C-4F01-9BC6-24E2B1561EDB}" destId="{28056354-66CA-684A-A664-86417C3A5024}" srcOrd="0" destOrd="0" presId="urn:microsoft.com/office/officeart/2008/layout/LinedList"/>
    <dgm:cxn modelId="{728A0E75-5781-4D63-8E87-B46073034D68}" srcId="{F4A8BFDA-2BE4-40C0-BD92-B9662A5743FC}" destId="{5FFF11E8-587B-4C05-A172-BDE7DA66789F}" srcOrd="1" destOrd="0" parTransId="{3DE78EEF-1A5C-4D48-825E-D75E95819500}" sibTransId="{67C95A84-D6FF-4401-8D2E-B5EA361507CF}"/>
    <dgm:cxn modelId="{42AAC0B0-186E-4774-A1F5-E9EDE9A37EA5}" srcId="{F4A8BFDA-2BE4-40C0-BD92-B9662A5743FC}" destId="{A66DF64E-7D7C-4F01-9BC6-24E2B1561EDB}" srcOrd="0" destOrd="0" parTransId="{8C7842BC-9945-4AD1-B385-9F4C3457414D}" sibTransId="{D70F1627-35DC-4F35-93D5-7222A19C107C}"/>
    <dgm:cxn modelId="{0A4EA4BB-4FFF-E648-AE21-5DC16D5E3896}" type="presOf" srcId="{F4A8BFDA-2BE4-40C0-BD92-B9662A5743FC}" destId="{707BCBD3-A6A0-7B48-A21B-185F16F5AA81}" srcOrd="0" destOrd="0" presId="urn:microsoft.com/office/officeart/2008/layout/LinedList"/>
    <dgm:cxn modelId="{D2D50FD2-A121-3348-B5F3-2063875315F7}" type="presOf" srcId="{5FFF11E8-587B-4C05-A172-BDE7DA66789F}" destId="{2FC518AD-5E0B-C641-8D23-57EED9DC93AC}" srcOrd="0" destOrd="0" presId="urn:microsoft.com/office/officeart/2008/layout/LinedList"/>
    <dgm:cxn modelId="{0FCE600E-3C02-A24B-864D-46BB7CE6FD34}" type="presParOf" srcId="{707BCBD3-A6A0-7B48-A21B-185F16F5AA81}" destId="{CE6A8A96-B5CB-EF45-987C-17D9CCDEAA06}" srcOrd="0" destOrd="0" presId="urn:microsoft.com/office/officeart/2008/layout/LinedList"/>
    <dgm:cxn modelId="{B3BA6EEA-764F-EA4C-8B05-EE6A4B6CB576}" type="presParOf" srcId="{707BCBD3-A6A0-7B48-A21B-185F16F5AA81}" destId="{B0E69795-17EE-E946-B6BD-49D2392B05CF}" srcOrd="1" destOrd="0" presId="urn:microsoft.com/office/officeart/2008/layout/LinedList"/>
    <dgm:cxn modelId="{220716E5-B555-3948-9B52-BBD3085674A1}" type="presParOf" srcId="{B0E69795-17EE-E946-B6BD-49D2392B05CF}" destId="{28056354-66CA-684A-A664-86417C3A5024}" srcOrd="0" destOrd="0" presId="urn:microsoft.com/office/officeart/2008/layout/LinedList"/>
    <dgm:cxn modelId="{EA623B52-9E0F-494B-B6B6-B1FC4C65B4F8}" type="presParOf" srcId="{B0E69795-17EE-E946-B6BD-49D2392B05CF}" destId="{E5F4E096-96EB-354A-B74A-D601E551340A}" srcOrd="1" destOrd="0" presId="urn:microsoft.com/office/officeart/2008/layout/LinedList"/>
    <dgm:cxn modelId="{7C7D6D8E-2F82-814B-A9F8-58E9B1B55E8D}" type="presParOf" srcId="{707BCBD3-A6A0-7B48-A21B-185F16F5AA81}" destId="{9BAA96E5-EAB2-BF49-9064-C399F750C1CF}" srcOrd="2" destOrd="0" presId="urn:microsoft.com/office/officeart/2008/layout/LinedList"/>
    <dgm:cxn modelId="{2EBEA456-B3DD-5B4E-875F-6314910240D9}" type="presParOf" srcId="{707BCBD3-A6A0-7B48-A21B-185F16F5AA81}" destId="{A2B1F7BE-A95E-744E-AF26-8F3F90E8D494}" srcOrd="3" destOrd="0" presId="urn:microsoft.com/office/officeart/2008/layout/LinedList"/>
    <dgm:cxn modelId="{D9F2F8FD-B3DF-1E45-A3D2-4E33279C8755}" type="presParOf" srcId="{A2B1F7BE-A95E-744E-AF26-8F3F90E8D494}" destId="{2FC518AD-5E0B-C641-8D23-57EED9DC93AC}" srcOrd="0" destOrd="0" presId="urn:microsoft.com/office/officeart/2008/layout/LinedList"/>
    <dgm:cxn modelId="{FC698361-18E0-9A48-BB86-F2258DE3793C}" type="presParOf" srcId="{A2B1F7BE-A95E-744E-AF26-8F3F90E8D494}" destId="{FC475139-55DF-5041-9ECC-77335C10985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A8A96-B5CB-EF45-987C-17D9CCDEAA06}">
      <dsp:nvSpPr>
        <dsp:cNvPr id="0" name=""/>
        <dsp:cNvSpPr/>
      </dsp:nvSpPr>
      <dsp:spPr>
        <a:xfrm>
          <a:off x="0" y="0"/>
          <a:ext cx="29491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56354-66CA-684A-A664-86417C3A5024}">
      <dsp:nvSpPr>
        <dsp:cNvPr id="0" name=""/>
        <dsp:cNvSpPr/>
      </dsp:nvSpPr>
      <dsp:spPr>
        <a:xfrm>
          <a:off x="0" y="0"/>
          <a:ext cx="2949177" cy="27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Viral spike proteins released from vaccinated cells are picked up by our own immune cells (called macrophages) which then process and “present” the spike proteins for the entire immune system to see and “learn”</a:t>
          </a:r>
        </a:p>
      </dsp:txBody>
      <dsp:txXfrm>
        <a:off x="0" y="0"/>
        <a:ext cx="2949177" cy="2788909"/>
      </dsp:txXfrm>
    </dsp:sp>
    <dsp:sp modelId="{9BAA96E5-EAB2-BF49-9064-C399F750C1CF}">
      <dsp:nvSpPr>
        <dsp:cNvPr id="0" name=""/>
        <dsp:cNvSpPr/>
      </dsp:nvSpPr>
      <dsp:spPr>
        <a:xfrm>
          <a:off x="0" y="2788909"/>
          <a:ext cx="294917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518AD-5E0B-C641-8D23-57EED9DC93AC}">
      <dsp:nvSpPr>
        <dsp:cNvPr id="0" name=""/>
        <dsp:cNvSpPr/>
      </dsp:nvSpPr>
      <dsp:spPr>
        <a:xfrm>
          <a:off x="0" y="2788909"/>
          <a:ext cx="2949177" cy="27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“Helper” T cells “memorize” what the spike protein looks like and programs itself to be able to “describe” the spike protein to the real army of the immune system, the mighty B cell</a:t>
          </a:r>
        </a:p>
      </dsp:txBody>
      <dsp:txXfrm>
        <a:off x="0" y="2788909"/>
        <a:ext cx="2949177" cy="278890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94757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34843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22367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62393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12/10/20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7236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51712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03891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12/10/20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54350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12/10/20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82966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2309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12/10/20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25135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12/10/20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377487854"/>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6295E7F-EA66-480B-B001-C8BE7CD61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0030" y="4892040"/>
            <a:ext cx="8661654" cy="1645920"/>
          </a:xfrm>
          <a:prstGeom prst="rect">
            <a:avLst/>
          </a:prstGeom>
          <a:solidFill>
            <a:srgbClr val="262626"/>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8466FC-FDB9-9E45-958D-D094A1D4DCF7}"/>
              </a:ext>
            </a:extLst>
          </p:cNvPr>
          <p:cNvSpPr>
            <a:spLocks noGrp="1"/>
          </p:cNvSpPr>
          <p:nvPr>
            <p:ph type="ctrTitle"/>
          </p:nvPr>
        </p:nvSpPr>
        <p:spPr>
          <a:xfrm>
            <a:off x="539014" y="5091762"/>
            <a:ext cx="5613590" cy="1264588"/>
          </a:xfrm>
        </p:spPr>
        <p:txBody>
          <a:bodyPr anchor="ctr">
            <a:normAutofit/>
          </a:bodyPr>
          <a:lstStyle/>
          <a:p>
            <a:pPr algn="r"/>
            <a:r>
              <a:rPr lang="en-US" sz="2800" b="1" dirty="0">
                <a:solidFill>
                  <a:srgbClr val="FFFFFF"/>
                </a:solidFill>
              </a:rPr>
              <a:t>COVID 19 Vaccine Educational Brief</a:t>
            </a:r>
            <a:br>
              <a:rPr lang="en-US" sz="2300" b="1" dirty="0">
                <a:solidFill>
                  <a:srgbClr val="FFFFFF"/>
                </a:solidFill>
              </a:rPr>
            </a:br>
            <a:r>
              <a:rPr lang="en-US" sz="2300" dirty="0">
                <a:solidFill>
                  <a:srgbClr val="FFFFFF"/>
                </a:solidFill>
              </a:rPr>
              <a:t>Kevin E Mackey MD, FAEMS</a:t>
            </a:r>
            <a:br>
              <a:rPr lang="en-US" sz="2300" dirty="0">
                <a:solidFill>
                  <a:srgbClr val="FFFFFF"/>
                </a:solidFill>
              </a:rPr>
            </a:br>
            <a:r>
              <a:rPr lang="en-US" sz="2300" dirty="0">
                <a:solidFill>
                  <a:srgbClr val="FFFFFF"/>
                </a:solidFill>
              </a:rPr>
              <a:t>Sacramento Regional Fire</a:t>
            </a:r>
          </a:p>
        </p:txBody>
      </p:sp>
      <p:pic>
        <p:nvPicPr>
          <p:cNvPr id="5" name="Picture 4" descr="A picture containing text, invertebrate, hydrozoan&#10;&#10;Description automatically generated">
            <a:extLst>
              <a:ext uri="{FF2B5EF4-FFF2-40B4-BE49-F238E27FC236}">
                <a16:creationId xmlns:a16="http://schemas.microsoft.com/office/drawing/2014/main" id="{0A12590C-361B-2F41-A5BB-A27A8341B8CF}"/>
              </a:ext>
            </a:extLst>
          </p:cNvPr>
          <p:cNvPicPr>
            <a:picLocks noChangeAspect="1"/>
          </p:cNvPicPr>
          <p:nvPr/>
        </p:nvPicPr>
        <p:blipFill rotWithShape="1">
          <a:blip r:embed="rId2">
            <a:extLst>
              <a:ext uri="{28A0092B-C50C-407E-A947-70E740481C1C}">
                <a14:useLocalDpi xmlns:a14="http://schemas.microsoft.com/office/drawing/2010/main" val="0"/>
              </a:ext>
            </a:extLst>
          </a:blip>
          <a:srcRect t="11910" r="-1" b="8525"/>
          <a:stretch/>
        </p:blipFill>
        <p:spPr>
          <a:xfrm>
            <a:off x="240030" y="320040"/>
            <a:ext cx="8661654" cy="4462272"/>
          </a:xfrm>
          <a:prstGeom prst="rect">
            <a:avLst/>
          </a:prstGeom>
        </p:spPr>
      </p:pic>
      <p:cxnSp>
        <p:nvCxnSpPr>
          <p:cNvPr id="28" name="Straight Connector 27">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54066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693942-57F6-4B4C-A6A9-745E5977979C}"/>
              </a:ext>
            </a:extLst>
          </p:cNvPr>
          <p:cNvSpPr>
            <a:spLocks noGrp="1"/>
          </p:cNvSpPr>
          <p:nvPr>
            <p:ph type="title"/>
          </p:nvPr>
        </p:nvSpPr>
        <p:spPr/>
        <p:txBody>
          <a:bodyPr/>
          <a:lstStyle/>
          <a:p>
            <a:r>
              <a:rPr lang="en-US" dirty="0"/>
              <a:t>Pfizer Phase 3 Results</a:t>
            </a:r>
          </a:p>
        </p:txBody>
      </p:sp>
      <p:sp>
        <p:nvSpPr>
          <p:cNvPr id="6" name="Content Placeholder 5">
            <a:extLst>
              <a:ext uri="{FF2B5EF4-FFF2-40B4-BE49-F238E27FC236}">
                <a16:creationId xmlns:a16="http://schemas.microsoft.com/office/drawing/2014/main" id="{1B65B2B0-CA14-3F46-BDF1-13C216657DFB}"/>
              </a:ext>
            </a:extLst>
          </p:cNvPr>
          <p:cNvSpPr>
            <a:spLocks noGrp="1"/>
          </p:cNvSpPr>
          <p:nvPr>
            <p:ph idx="1"/>
          </p:nvPr>
        </p:nvSpPr>
        <p:spPr/>
        <p:txBody>
          <a:bodyPr/>
          <a:lstStyle/>
          <a:p>
            <a:r>
              <a:rPr lang="en-US" dirty="0"/>
              <a:t>Over 44,000 vaccinated volunteers </a:t>
            </a:r>
          </a:p>
          <a:p>
            <a:r>
              <a:rPr lang="en-US" dirty="0"/>
              <a:t>95% effective beginning 7 days after Dose 2</a:t>
            </a:r>
          </a:p>
          <a:p>
            <a:r>
              <a:rPr lang="en-US" dirty="0"/>
              <a:t>170 total COVID + cases observed in the 44,000</a:t>
            </a:r>
          </a:p>
          <a:p>
            <a:pPr lvl="1"/>
            <a:r>
              <a:rPr lang="en-US" dirty="0"/>
              <a:t>162 in placebo group, 8 in immunized group </a:t>
            </a:r>
            <a:r>
              <a:rPr lang="en-US" u="sng" dirty="0"/>
              <a:t>after Dose 1</a:t>
            </a:r>
          </a:p>
          <a:p>
            <a:pPr lvl="1"/>
            <a:r>
              <a:rPr lang="en-US" dirty="0"/>
              <a:t>3 in placebo group, 1 in immunized group </a:t>
            </a:r>
            <a:r>
              <a:rPr lang="en-US" u="sng" dirty="0"/>
              <a:t>after Dose 2</a:t>
            </a:r>
          </a:p>
          <a:p>
            <a:pPr lvl="1"/>
            <a:r>
              <a:rPr lang="en-US" dirty="0"/>
              <a:t>10 cases of SEVERE COVID disease: 9 in placebo group, </a:t>
            </a:r>
            <a:r>
              <a:rPr lang="en-US" u="sng" dirty="0"/>
              <a:t>one</a:t>
            </a:r>
            <a:r>
              <a:rPr lang="en-US" dirty="0"/>
              <a:t> in the vaccinated group</a:t>
            </a:r>
          </a:p>
          <a:p>
            <a:r>
              <a:rPr lang="en-US" dirty="0"/>
              <a:t>Durability of immune protection under investigation</a:t>
            </a:r>
          </a:p>
          <a:p>
            <a:endParaRPr lang="en-US" dirty="0"/>
          </a:p>
        </p:txBody>
      </p:sp>
    </p:spTree>
    <p:extLst>
      <p:ext uri="{BB962C8B-B14F-4D97-AF65-F5344CB8AC3E}">
        <p14:creationId xmlns:p14="http://schemas.microsoft.com/office/powerpoint/2010/main" val="3296916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DC27-0BA9-104F-9813-6D9D242B27A2}"/>
              </a:ext>
            </a:extLst>
          </p:cNvPr>
          <p:cNvSpPr>
            <a:spLocks noGrp="1"/>
          </p:cNvSpPr>
          <p:nvPr>
            <p:ph type="title"/>
          </p:nvPr>
        </p:nvSpPr>
        <p:spPr/>
        <p:txBody>
          <a:bodyPr/>
          <a:lstStyle/>
          <a:p>
            <a:r>
              <a:rPr lang="en-US" dirty="0" err="1"/>
              <a:t>Moderna</a:t>
            </a:r>
            <a:r>
              <a:rPr lang="en-US" dirty="0"/>
              <a:t> Phase 3 Results</a:t>
            </a:r>
          </a:p>
        </p:txBody>
      </p:sp>
      <p:sp>
        <p:nvSpPr>
          <p:cNvPr id="3" name="Content Placeholder 2">
            <a:extLst>
              <a:ext uri="{FF2B5EF4-FFF2-40B4-BE49-F238E27FC236}">
                <a16:creationId xmlns:a16="http://schemas.microsoft.com/office/drawing/2014/main" id="{2BBD4BB9-09FF-994A-B036-1967423A2573}"/>
              </a:ext>
            </a:extLst>
          </p:cNvPr>
          <p:cNvSpPr>
            <a:spLocks noGrp="1"/>
          </p:cNvSpPr>
          <p:nvPr>
            <p:ph idx="1"/>
          </p:nvPr>
        </p:nvSpPr>
        <p:spPr>
          <a:xfrm>
            <a:off x="628650" y="1825624"/>
            <a:ext cx="7886700" cy="4667249"/>
          </a:xfrm>
        </p:spPr>
        <p:txBody>
          <a:bodyPr>
            <a:normAutofit/>
          </a:bodyPr>
          <a:lstStyle/>
          <a:p>
            <a:r>
              <a:rPr lang="en-US" dirty="0"/>
              <a:t>Over 25,650 fully vaccinated (both doses) volunteers</a:t>
            </a:r>
          </a:p>
          <a:p>
            <a:r>
              <a:rPr lang="en-US" dirty="0"/>
              <a:t>7000 over age 65</a:t>
            </a:r>
          </a:p>
          <a:p>
            <a:r>
              <a:rPr lang="en-US" dirty="0"/>
              <a:t>42% of enrollment in medically high risk populations (co-infection with HIV, </a:t>
            </a:r>
            <a:r>
              <a:rPr lang="en-US" dirty="0" err="1"/>
              <a:t>HepB</a:t>
            </a:r>
            <a:r>
              <a:rPr lang="en-US" dirty="0"/>
              <a:t>, </a:t>
            </a:r>
            <a:r>
              <a:rPr lang="en-US" dirty="0" err="1"/>
              <a:t>HepC</a:t>
            </a:r>
            <a:r>
              <a:rPr lang="en-US" dirty="0"/>
              <a:t>, diabetes)</a:t>
            </a:r>
          </a:p>
          <a:p>
            <a:r>
              <a:rPr lang="en-US" dirty="0"/>
              <a:t>28% minority vaccinated volunteers</a:t>
            </a:r>
          </a:p>
          <a:p>
            <a:r>
              <a:rPr lang="en-US" dirty="0"/>
              <a:t>Durability of immune protection: recent study in NEJM shows excellent antibody protective ability 90 days after the second injection</a:t>
            </a:r>
          </a:p>
          <a:p>
            <a:endParaRPr lang="en-US" dirty="0"/>
          </a:p>
          <a:p>
            <a:endParaRPr lang="en-US" dirty="0"/>
          </a:p>
        </p:txBody>
      </p:sp>
    </p:spTree>
    <p:extLst>
      <p:ext uri="{BB962C8B-B14F-4D97-AF65-F5344CB8AC3E}">
        <p14:creationId xmlns:p14="http://schemas.microsoft.com/office/powerpoint/2010/main" val="183077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1099-5E0D-7D49-B8D5-5B9F1A750E3C}"/>
              </a:ext>
            </a:extLst>
          </p:cNvPr>
          <p:cNvSpPr>
            <a:spLocks noGrp="1"/>
          </p:cNvSpPr>
          <p:nvPr>
            <p:ph type="title"/>
          </p:nvPr>
        </p:nvSpPr>
        <p:spPr/>
        <p:txBody>
          <a:bodyPr/>
          <a:lstStyle/>
          <a:p>
            <a:pPr algn="ctr"/>
            <a:r>
              <a:rPr lang="en-US" dirty="0"/>
              <a:t>Side by Side Comparison</a:t>
            </a:r>
          </a:p>
        </p:txBody>
      </p:sp>
      <p:sp>
        <p:nvSpPr>
          <p:cNvPr id="5" name="Text Placeholder 4">
            <a:extLst>
              <a:ext uri="{FF2B5EF4-FFF2-40B4-BE49-F238E27FC236}">
                <a16:creationId xmlns:a16="http://schemas.microsoft.com/office/drawing/2014/main" id="{873DE1A2-5960-014B-AC5E-EA9BC9AC5F6D}"/>
              </a:ext>
            </a:extLst>
          </p:cNvPr>
          <p:cNvSpPr>
            <a:spLocks noGrp="1"/>
          </p:cNvSpPr>
          <p:nvPr>
            <p:ph type="body" idx="1"/>
          </p:nvPr>
        </p:nvSpPr>
        <p:spPr/>
        <p:txBody>
          <a:bodyPr anchor="ctr">
            <a:normAutofit/>
          </a:bodyPr>
          <a:lstStyle/>
          <a:p>
            <a:pPr algn="ctr"/>
            <a:r>
              <a:rPr lang="en-US" sz="3200" dirty="0"/>
              <a:t>Pfizer</a:t>
            </a:r>
          </a:p>
        </p:txBody>
      </p:sp>
      <p:sp>
        <p:nvSpPr>
          <p:cNvPr id="7" name="Text Placeholder 6">
            <a:extLst>
              <a:ext uri="{FF2B5EF4-FFF2-40B4-BE49-F238E27FC236}">
                <a16:creationId xmlns:a16="http://schemas.microsoft.com/office/drawing/2014/main" id="{304AD18B-C0F3-3843-82BA-A6B24ACC92B1}"/>
              </a:ext>
            </a:extLst>
          </p:cNvPr>
          <p:cNvSpPr>
            <a:spLocks noGrp="1"/>
          </p:cNvSpPr>
          <p:nvPr>
            <p:ph type="body" sz="quarter" idx="3"/>
          </p:nvPr>
        </p:nvSpPr>
        <p:spPr/>
        <p:txBody>
          <a:bodyPr anchor="ctr"/>
          <a:lstStyle/>
          <a:p>
            <a:pPr algn="ctr"/>
            <a:r>
              <a:rPr lang="en-US" dirty="0" err="1"/>
              <a:t>Moderna</a:t>
            </a:r>
            <a:endParaRPr lang="en-US" dirty="0"/>
          </a:p>
        </p:txBody>
      </p:sp>
      <p:sp>
        <p:nvSpPr>
          <p:cNvPr id="18" name="Content Placeholder 17">
            <a:extLst>
              <a:ext uri="{FF2B5EF4-FFF2-40B4-BE49-F238E27FC236}">
                <a16:creationId xmlns:a16="http://schemas.microsoft.com/office/drawing/2014/main" id="{DB54CC3B-ECD6-4548-89A1-88B2D1928F34}"/>
              </a:ext>
            </a:extLst>
          </p:cNvPr>
          <p:cNvSpPr>
            <a:spLocks noGrp="1"/>
          </p:cNvSpPr>
          <p:nvPr>
            <p:ph sz="quarter" idx="4"/>
          </p:nvPr>
        </p:nvSpPr>
        <p:spPr>
          <a:xfrm>
            <a:off x="4629150" y="2505075"/>
            <a:ext cx="3887391" cy="3987798"/>
          </a:xfrm>
        </p:spPr>
        <p:txBody>
          <a:bodyPr>
            <a:normAutofit fontScale="92500" lnSpcReduction="20000"/>
          </a:bodyPr>
          <a:lstStyle/>
          <a:p>
            <a:r>
              <a:rPr lang="en-US" dirty="0"/>
              <a:t>RNA based vaccine</a:t>
            </a:r>
          </a:p>
          <a:p>
            <a:r>
              <a:rPr lang="en-US" dirty="0"/>
              <a:t>Two injections, spaced 28 days apart</a:t>
            </a:r>
          </a:p>
          <a:p>
            <a:r>
              <a:rPr lang="en-US" dirty="0"/>
              <a:t>94% effective (Phase 3) at preventing SERIOUS disease after first injection</a:t>
            </a:r>
          </a:p>
          <a:p>
            <a:r>
              <a:rPr lang="en-US" dirty="0"/>
              <a:t>Common side effects: Injection site redness, self-limited fevers (especially with second dose), headache, fatigue</a:t>
            </a:r>
          </a:p>
        </p:txBody>
      </p:sp>
      <p:sp>
        <p:nvSpPr>
          <p:cNvPr id="20" name="Content Placeholder 19">
            <a:extLst>
              <a:ext uri="{FF2B5EF4-FFF2-40B4-BE49-F238E27FC236}">
                <a16:creationId xmlns:a16="http://schemas.microsoft.com/office/drawing/2014/main" id="{BD04E99D-1280-C44C-82B7-080DDDCFDAC4}"/>
              </a:ext>
            </a:extLst>
          </p:cNvPr>
          <p:cNvSpPr>
            <a:spLocks noGrp="1"/>
          </p:cNvSpPr>
          <p:nvPr>
            <p:ph sz="half" idx="2"/>
          </p:nvPr>
        </p:nvSpPr>
        <p:spPr>
          <a:xfrm>
            <a:off x="629842" y="2505074"/>
            <a:ext cx="3868340" cy="3987799"/>
          </a:xfrm>
        </p:spPr>
        <p:txBody>
          <a:bodyPr>
            <a:normAutofit fontScale="92500" lnSpcReduction="20000"/>
          </a:bodyPr>
          <a:lstStyle/>
          <a:p>
            <a:r>
              <a:rPr lang="en-US" dirty="0"/>
              <a:t>RNA-based vaccine</a:t>
            </a:r>
          </a:p>
          <a:p>
            <a:r>
              <a:rPr lang="en-US" dirty="0"/>
              <a:t>Two injections, spaced 21 days apart</a:t>
            </a:r>
          </a:p>
          <a:p>
            <a:r>
              <a:rPr lang="en-US" dirty="0"/>
              <a:t>95% effective (Phase 3) at preventing SERIOUS disease after first injection</a:t>
            </a:r>
          </a:p>
          <a:p>
            <a:r>
              <a:rPr lang="en-US" dirty="0"/>
              <a:t>Common side effects: injection site pain, self-limited fever, fatigue, headache, muscle or joint pain</a:t>
            </a:r>
          </a:p>
          <a:p>
            <a:endParaRPr lang="en-US" dirty="0"/>
          </a:p>
        </p:txBody>
      </p:sp>
    </p:spTree>
    <p:extLst>
      <p:ext uri="{BB962C8B-B14F-4D97-AF65-F5344CB8AC3E}">
        <p14:creationId xmlns:p14="http://schemas.microsoft.com/office/powerpoint/2010/main" val="89989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person, indoor, looking&#10;&#10;Description automatically generated">
            <a:extLst>
              <a:ext uri="{FF2B5EF4-FFF2-40B4-BE49-F238E27FC236}">
                <a16:creationId xmlns:a16="http://schemas.microsoft.com/office/drawing/2014/main" id="{997182D3-749D-824D-B793-9F0B9F10135E}"/>
              </a:ext>
            </a:extLst>
          </p:cNvPr>
          <p:cNvPicPr>
            <a:picLocks noChangeAspect="1"/>
          </p:cNvPicPr>
          <p:nvPr/>
        </p:nvPicPr>
        <p:blipFill rotWithShape="1">
          <a:blip r:embed="rId2">
            <a:extLst>
              <a:ext uri="{28A0092B-C50C-407E-A947-70E740481C1C}">
                <a14:useLocalDpi xmlns:a14="http://schemas.microsoft.com/office/drawing/2010/main" val="0"/>
              </a:ext>
            </a:extLst>
          </a:blip>
          <a:srcRect l="25104" r="4440" b="1"/>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9" name="Picture 8">
            <a:extLst>
              <a:ext uri="{FF2B5EF4-FFF2-40B4-BE49-F238E27FC236}">
                <a16:creationId xmlns:a16="http://schemas.microsoft.com/office/drawing/2014/main" id="{F47DCC94-E89B-C641-97C5-B0DE794CC48B}"/>
              </a:ext>
            </a:extLst>
          </p:cNvPr>
          <p:cNvPicPr>
            <a:picLocks noChangeAspect="1"/>
          </p:cNvPicPr>
          <p:nvPr/>
        </p:nvPicPr>
        <p:blipFill rotWithShape="1">
          <a:blip r:embed="rId3">
            <a:extLst>
              <a:ext uri="{28A0092B-C50C-407E-A947-70E740481C1C}">
                <a14:useLocalDpi xmlns:a14="http://schemas.microsoft.com/office/drawing/2010/main" val="0"/>
              </a:ext>
            </a:extLst>
          </a:blip>
          <a:srcRect l="1749" r="13130" b="-3"/>
          <a:stretch/>
        </p:blipFill>
        <p:spPr>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BECCF37-4AA4-2145-B23A-FEB93F050A38}"/>
              </a:ext>
            </a:extLst>
          </p:cNvPr>
          <p:cNvSpPr>
            <a:spLocks noGrp="1"/>
          </p:cNvSpPr>
          <p:nvPr>
            <p:ph type="title"/>
          </p:nvPr>
        </p:nvSpPr>
        <p:spPr>
          <a:xfrm>
            <a:off x="329184" y="1524659"/>
            <a:ext cx="3764305" cy="2774088"/>
          </a:xfrm>
        </p:spPr>
        <p:txBody>
          <a:bodyPr vert="horz" lIns="91440" tIns="45720" rIns="91440" bIns="45720" rtlCol="0" anchor="b">
            <a:normAutofit fontScale="90000"/>
          </a:bodyPr>
          <a:lstStyle/>
          <a:p>
            <a:r>
              <a:rPr lang="en-US" sz="4700" kern="1200" dirty="0">
                <a:solidFill>
                  <a:schemeClr val="tx1"/>
                </a:solidFill>
                <a:latin typeface="+mj-lt"/>
                <a:ea typeface="+mj-ea"/>
                <a:cs typeface="+mj-cs"/>
              </a:rPr>
              <a:t>How does the vaccine actually work?</a:t>
            </a:r>
            <a:br>
              <a:rPr lang="en-US" sz="4700" kern="1200" dirty="0">
                <a:solidFill>
                  <a:schemeClr val="tx1"/>
                </a:solidFill>
                <a:latin typeface="+mj-lt"/>
                <a:ea typeface="+mj-ea"/>
                <a:cs typeface="+mj-cs"/>
              </a:rPr>
            </a:br>
            <a:r>
              <a:rPr lang="en-US" sz="4700" kern="1200" dirty="0">
                <a:solidFill>
                  <a:schemeClr val="tx1"/>
                </a:solidFill>
                <a:latin typeface="+mj-lt"/>
                <a:ea typeface="+mj-ea"/>
                <a:cs typeface="+mj-cs"/>
              </a:rPr>
              <a:t> </a:t>
            </a:r>
            <a:br>
              <a:rPr lang="en-US" sz="4700" kern="1200" dirty="0">
                <a:solidFill>
                  <a:schemeClr val="tx1"/>
                </a:solidFill>
                <a:latin typeface="+mj-lt"/>
                <a:ea typeface="+mj-ea"/>
                <a:cs typeface="+mj-cs"/>
              </a:rPr>
            </a:br>
            <a:r>
              <a:rPr lang="en-US" sz="4700" kern="1200" dirty="0">
                <a:solidFill>
                  <a:schemeClr val="tx1"/>
                </a:solidFill>
                <a:latin typeface="+mj-lt"/>
                <a:ea typeface="+mj-ea"/>
                <a:cs typeface="+mj-cs"/>
              </a:rPr>
              <a:t>Hint: Replication</a:t>
            </a:r>
          </a:p>
        </p:txBody>
      </p:sp>
      <p:sp>
        <p:nvSpPr>
          <p:cNvPr id="20" name="Rectangle 1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2" name="Rectangle 2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26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56BFE0-6A8D-1345-B865-063F057B5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38" y="230831"/>
            <a:ext cx="4380773" cy="3198170"/>
          </a:xfrm>
          <a:prstGeom prst="rect">
            <a:avLst/>
          </a:prstGeom>
        </p:spPr>
      </p:pic>
      <p:pic>
        <p:nvPicPr>
          <p:cNvPr id="4" name="Picture 3">
            <a:extLst>
              <a:ext uri="{FF2B5EF4-FFF2-40B4-BE49-F238E27FC236}">
                <a16:creationId xmlns:a16="http://schemas.microsoft.com/office/drawing/2014/main" id="{FAD74BB2-6DB7-5444-92CA-C32EB856A8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740" y="1428279"/>
            <a:ext cx="609600" cy="825500"/>
          </a:xfrm>
          <a:prstGeom prst="rect">
            <a:avLst/>
          </a:prstGeom>
        </p:spPr>
      </p:pic>
      <p:sp>
        <p:nvSpPr>
          <p:cNvPr id="5" name="Right Arrow 4">
            <a:extLst>
              <a:ext uri="{FF2B5EF4-FFF2-40B4-BE49-F238E27FC236}">
                <a16:creationId xmlns:a16="http://schemas.microsoft.com/office/drawing/2014/main" id="{8633CB7C-2738-434A-8D0F-4225A9F0C542}"/>
              </a:ext>
            </a:extLst>
          </p:cNvPr>
          <p:cNvSpPr/>
          <p:nvPr/>
        </p:nvSpPr>
        <p:spPr>
          <a:xfrm>
            <a:off x="5323693" y="1538288"/>
            <a:ext cx="1124465" cy="60548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a:extLst>
              <a:ext uri="{FF2B5EF4-FFF2-40B4-BE49-F238E27FC236}">
                <a16:creationId xmlns:a16="http://schemas.microsoft.com/office/drawing/2014/main" id="{9FF2E299-B59B-2D48-B913-FF5DE1FB1CA2}"/>
              </a:ext>
            </a:extLst>
          </p:cNvPr>
          <p:cNvSpPr/>
          <p:nvPr/>
        </p:nvSpPr>
        <p:spPr>
          <a:xfrm rot="5400000">
            <a:off x="7050730" y="2698751"/>
            <a:ext cx="825500" cy="60548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9B269EF-B72A-1C4D-8162-4C3A7B5E5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859" y="4058081"/>
            <a:ext cx="609600" cy="825500"/>
          </a:xfrm>
          <a:prstGeom prst="rect">
            <a:avLst/>
          </a:prstGeom>
        </p:spPr>
      </p:pic>
      <p:pic>
        <p:nvPicPr>
          <p:cNvPr id="9" name="Picture 8">
            <a:extLst>
              <a:ext uri="{FF2B5EF4-FFF2-40B4-BE49-F238E27FC236}">
                <a16:creationId xmlns:a16="http://schemas.microsoft.com/office/drawing/2014/main" id="{CACB3714-371D-6049-8D0E-CFF118D912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9022" y="4048168"/>
            <a:ext cx="609600" cy="825500"/>
          </a:xfrm>
          <a:prstGeom prst="rect">
            <a:avLst/>
          </a:prstGeom>
        </p:spPr>
      </p:pic>
      <p:pic>
        <p:nvPicPr>
          <p:cNvPr id="10" name="Picture 9">
            <a:extLst>
              <a:ext uri="{FF2B5EF4-FFF2-40B4-BE49-F238E27FC236}">
                <a16:creationId xmlns:a16="http://schemas.microsoft.com/office/drawing/2014/main" id="{1F254C43-8EDB-CC4B-B122-19F86E7F6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511" y="4048168"/>
            <a:ext cx="609600" cy="825500"/>
          </a:xfrm>
          <a:prstGeom prst="rect">
            <a:avLst/>
          </a:prstGeom>
        </p:spPr>
      </p:pic>
      <p:pic>
        <p:nvPicPr>
          <p:cNvPr id="12" name="Picture 11">
            <a:extLst>
              <a:ext uri="{FF2B5EF4-FFF2-40B4-BE49-F238E27FC236}">
                <a16:creationId xmlns:a16="http://schemas.microsoft.com/office/drawing/2014/main" id="{D784C2D0-4D82-0E4B-9D74-E1DFAD9DF4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859" y="5003199"/>
            <a:ext cx="609600" cy="825500"/>
          </a:xfrm>
          <a:prstGeom prst="rect">
            <a:avLst/>
          </a:prstGeom>
        </p:spPr>
      </p:pic>
      <p:pic>
        <p:nvPicPr>
          <p:cNvPr id="13" name="Picture 12">
            <a:extLst>
              <a:ext uri="{FF2B5EF4-FFF2-40B4-BE49-F238E27FC236}">
                <a16:creationId xmlns:a16="http://schemas.microsoft.com/office/drawing/2014/main" id="{0D2C1FB8-04F2-A947-9D6F-4CC6F057A2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565" y="4998393"/>
            <a:ext cx="609600" cy="825500"/>
          </a:xfrm>
          <a:prstGeom prst="rect">
            <a:avLst/>
          </a:prstGeom>
        </p:spPr>
      </p:pic>
      <p:pic>
        <p:nvPicPr>
          <p:cNvPr id="14" name="Picture 13">
            <a:extLst>
              <a:ext uri="{FF2B5EF4-FFF2-40B4-BE49-F238E27FC236}">
                <a16:creationId xmlns:a16="http://schemas.microsoft.com/office/drawing/2014/main" id="{39F2F817-1FC9-214D-AC49-DB3E72B93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795" y="4998393"/>
            <a:ext cx="609600" cy="825500"/>
          </a:xfrm>
          <a:prstGeom prst="rect">
            <a:avLst/>
          </a:prstGeom>
        </p:spPr>
      </p:pic>
      <p:pic>
        <p:nvPicPr>
          <p:cNvPr id="15" name="Picture 14">
            <a:extLst>
              <a:ext uri="{FF2B5EF4-FFF2-40B4-BE49-F238E27FC236}">
                <a16:creationId xmlns:a16="http://schemas.microsoft.com/office/drawing/2014/main" id="{C270FEFB-F216-2C49-83F4-6841E064C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938" y="4035641"/>
            <a:ext cx="609600" cy="825500"/>
          </a:xfrm>
          <a:prstGeom prst="rect">
            <a:avLst/>
          </a:prstGeom>
        </p:spPr>
      </p:pic>
      <p:pic>
        <p:nvPicPr>
          <p:cNvPr id="16" name="Picture 15">
            <a:extLst>
              <a:ext uri="{FF2B5EF4-FFF2-40B4-BE49-F238E27FC236}">
                <a16:creationId xmlns:a16="http://schemas.microsoft.com/office/drawing/2014/main" id="{743DD1FD-FD14-4D40-ADD1-72390E0B1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820" y="4998052"/>
            <a:ext cx="609600" cy="825500"/>
          </a:xfrm>
          <a:prstGeom prst="rect">
            <a:avLst/>
          </a:prstGeom>
        </p:spPr>
      </p:pic>
      <p:pic>
        <p:nvPicPr>
          <p:cNvPr id="17" name="Picture 16">
            <a:extLst>
              <a:ext uri="{FF2B5EF4-FFF2-40B4-BE49-F238E27FC236}">
                <a16:creationId xmlns:a16="http://schemas.microsoft.com/office/drawing/2014/main" id="{1F3E5267-0B37-FD48-8BF0-3BC5A3580A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511" y="5937183"/>
            <a:ext cx="609600" cy="825500"/>
          </a:xfrm>
          <a:prstGeom prst="rect">
            <a:avLst/>
          </a:prstGeom>
        </p:spPr>
      </p:pic>
      <p:pic>
        <p:nvPicPr>
          <p:cNvPr id="18" name="Picture 17">
            <a:extLst>
              <a:ext uri="{FF2B5EF4-FFF2-40B4-BE49-F238E27FC236}">
                <a16:creationId xmlns:a16="http://schemas.microsoft.com/office/drawing/2014/main" id="{F01892E5-FA06-3641-A4A2-CD4A3FE80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565" y="5937183"/>
            <a:ext cx="609600" cy="825500"/>
          </a:xfrm>
          <a:prstGeom prst="rect">
            <a:avLst/>
          </a:prstGeom>
        </p:spPr>
      </p:pic>
      <p:pic>
        <p:nvPicPr>
          <p:cNvPr id="19" name="Picture 18">
            <a:extLst>
              <a:ext uri="{FF2B5EF4-FFF2-40B4-BE49-F238E27FC236}">
                <a16:creationId xmlns:a16="http://schemas.microsoft.com/office/drawing/2014/main" id="{B08B0E74-06B6-D84F-A954-6B4EF1E90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841" y="5937183"/>
            <a:ext cx="609600" cy="825500"/>
          </a:xfrm>
          <a:prstGeom prst="rect">
            <a:avLst/>
          </a:prstGeom>
        </p:spPr>
      </p:pic>
      <p:pic>
        <p:nvPicPr>
          <p:cNvPr id="21" name="Picture 20">
            <a:extLst>
              <a:ext uri="{FF2B5EF4-FFF2-40B4-BE49-F238E27FC236}">
                <a16:creationId xmlns:a16="http://schemas.microsoft.com/office/drawing/2014/main" id="{69757834-9B29-9044-96AC-010F8CF135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820" y="5937183"/>
            <a:ext cx="609600" cy="825500"/>
          </a:xfrm>
          <a:prstGeom prst="rect">
            <a:avLst/>
          </a:prstGeom>
        </p:spPr>
      </p:pic>
      <p:pic>
        <p:nvPicPr>
          <p:cNvPr id="23" name="Picture 22" descr="Icon&#10;&#10;Description automatically generated">
            <a:extLst>
              <a:ext uri="{FF2B5EF4-FFF2-40B4-BE49-F238E27FC236}">
                <a16:creationId xmlns:a16="http://schemas.microsoft.com/office/drawing/2014/main" id="{ECC080DE-DAE4-104A-B55B-508009BCF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152" y="4598001"/>
            <a:ext cx="1600200" cy="1625600"/>
          </a:xfrm>
          <a:prstGeom prst="rect">
            <a:avLst/>
          </a:prstGeom>
        </p:spPr>
      </p:pic>
      <p:sp>
        <p:nvSpPr>
          <p:cNvPr id="24" name="Right Arrow 23">
            <a:extLst>
              <a:ext uri="{FF2B5EF4-FFF2-40B4-BE49-F238E27FC236}">
                <a16:creationId xmlns:a16="http://schemas.microsoft.com/office/drawing/2014/main" id="{73889542-E683-B649-883E-5CA8EA8CC805}"/>
              </a:ext>
            </a:extLst>
          </p:cNvPr>
          <p:cNvSpPr/>
          <p:nvPr/>
        </p:nvSpPr>
        <p:spPr>
          <a:xfrm rot="10800000">
            <a:off x="4972290" y="5108061"/>
            <a:ext cx="1124465" cy="60548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1FFCA356-0D6D-B84C-A0FB-7CB34640565B}"/>
              </a:ext>
            </a:extLst>
          </p:cNvPr>
          <p:cNvSpPr/>
          <p:nvPr/>
        </p:nvSpPr>
        <p:spPr>
          <a:xfrm rot="10800000">
            <a:off x="1896284" y="5108062"/>
            <a:ext cx="1124465" cy="60548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1998DB11-2445-EC4F-B35F-8B56745609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16860" y="4441375"/>
            <a:ext cx="2724665" cy="1713512"/>
          </a:xfrm>
          <a:prstGeom prst="rect">
            <a:avLst/>
          </a:prstGeom>
        </p:spPr>
      </p:pic>
      <p:sp>
        <p:nvSpPr>
          <p:cNvPr id="3" name="TextBox 2">
            <a:extLst>
              <a:ext uri="{FF2B5EF4-FFF2-40B4-BE49-F238E27FC236}">
                <a16:creationId xmlns:a16="http://schemas.microsoft.com/office/drawing/2014/main" id="{BF270713-5687-0E49-BAEB-3829B075C4A3}"/>
              </a:ext>
            </a:extLst>
          </p:cNvPr>
          <p:cNvSpPr txBox="1"/>
          <p:nvPr/>
        </p:nvSpPr>
        <p:spPr>
          <a:xfrm>
            <a:off x="5035934" y="673701"/>
            <a:ext cx="3877728" cy="369332"/>
          </a:xfrm>
          <a:prstGeom prst="rect">
            <a:avLst/>
          </a:prstGeom>
          <a:solidFill>
            <a:schemeClr val="accent2"/>
          </a:solidFill>
        </p:spPr>
        <p:txBody>
          <a:bodyPr wrap="none" rtlCol="0">
            <a:spAutoFit/>
          </a:bodyPr>
          <a:lstStyle/>
          <a:p>
            <a:r>
              <a:rPr lang="en-US" dirty="0"/>
              <a:t>Spike protein isolated/sequenced in lab</a:t>
            </a:r>
          </a:p>
        </p:txBody>
      </p:sp>
      <p:sp>
        <p:nvSpPr>
          <p:cNvPr id="26" name="TextBox 25">
            <a:extLst>
              <a:ext uri="{FF2B5EF4-FFF2-40B4-BE49-F238E27FC236}">
                <a16:creationId xmlns:a16="http://schemas.microsoft.com/office/drawing/2014/main" id="{F1378CBA-A647-7947-B9F2-CD9BF76E71B3}"/>
              </a:ext>
            </a:extLst>
          </p:cNvPr>
          <p:cNvSpPr txBox="1"/>
          <p:nvPr/>
        </p:nvSpPr>
        <p:spPr>
          <a:xfrm>
            <a:off x="6471119" y="3541584"/>
            <a:ext cx="2444452" cy="369332"/>
          </a:xfrm>
          <a:prstGeom prst="rect">
            <a:avLst/>
          </a:prstGeom>
          <a:solidFill>
            <a:schemeClr val="accent2"/>
          </a:solidFill>
        </p:spPr>
        <p:txBody>
          <a:bodyPr wrap="none" rtlCol="0">
            <a:spAutoFit/>
          </a:bodyPr>
          <a:lstStyle/>
          <a:p>
            <a:r>
              <a:rPr lang="en-US" dirty="0"/>
              <a:t>RNA segment replicated</a:t>
            </a:r>
          </a:p>
        </p:txBody>
      </p:sp>
      <p:sp>
        <p:nvSpPr>
          <p:cNvPr id="28" name="TextBox 27">
            <a:extLst>
              <a:ext uri="{FF2B5EF4-FFF2-40B4-BE49-F238E27FC236}">
                <a16:creationId xmlns:a16="http://schemas.microsoft.com/office/drawing/2014/main" id="{251B927C-8E17-5742-A5DB-1C340AA624A5}"/>
              </a:ext>
            </a:extLst>
          </p:cNvPr>
          <p:cNvSpPr txBox="1"/>
          <p:nvPr/>
        </p:nvSpPr>
        <p:spPr>
          <a:xfrm>
            <a:off x="2836142" y="3781810"/>
            <a:ext cx="2300823" cy="646331"/>
          </a:xfrm>
          <a:prstGeom prst="rect">
            <a:avLst/>
          </a:prstGeom>
          <a:solidFill>
            <a:schemeClr val="accent2"/>
          </a:solidFill>
        </p:spPr>
        <p:txBody>
          <a:bodyPr wrap="none" rtlCol="0">
            <a:spAutoFit/>
          </a:bodyPr>
          <a:lstStyle/>
          <a:p>
            <a:r>
              <a:rPr lang="en-US" dirty="0"/>
              <a:t>RNA Segment Inserted</a:t>
            </a:r>
          </a:p>
          <a:p>
            <a:r>
              <a:rPr lang="en-US" dirty="0"/>
              <a:t> in lipid (fat) molecule</a:t>
            </a:r>
          </a:p>
        </p:txBody>
      </p:sp>
    </p:spTree>
    <p:extLst>
      <p:ext uri="{BB962C8B-B14F-4D97-AF65-F5344CB8AC3E}">
        <p14:creationId xmlns:p14="http://schemas.microsoft.com/office/powerpoint/2010/main" val="258850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dissolve">
                                      <p:cBhvr>
                                        <p:cTn id="60" dur="500"/>
                                        <p:tgtEl>
                                          <p:spTgt spid="24"/>
                                        </p:tgtEl>
                                      </p:cBhvr>
                                    </p:animEffect>
                                  </p:childTnLst>
                                </p:cTn>
                              </p:par>
                            </p:childTnLst>
                          </p:cTn>
                        </p:par>
                        <p:par>
                          <p:cTn id="61" fill="hold">
                            <p:stCondLst>
                              <p:cond delay="500"/>
                            </p:stCondLst>
                            <p:childTnLst>
                              <p:par>
                                <p:cTn id="62" presetID="1"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dissolve">
                                      <p:cBhvr>
                                        <p:cTn id="70" dur="500"/>
                                        <p:tgtEl>
                                          <p:spTgt spid="25"/>
                                        </p:tgtEl>
                                      </p:cBhvr>
                                    </p:animEffect>
                                  </p:childTnLst>
                                </p:cTn>
                              </p:par>
                            </p:childTnLst>
                          </p:cTn>
                        </p:par>
                        <p:par>
                          <p:cTn id="71" fill="hold">
                            <p:stCondLst>
                              <p:cond delay="500"/>
                            </p:stCondLst>
                            <p:childTnLst>
                              <p:par>
                                <p:cTn id="72" presetID="1" presetClass="entr" presetSubtype="0" fill="hold" nodeType="afterEffect">
                                  <p:stCondLst>
                                    <p:cond delay="0"/>
                                  </p:stCondLst>
                                  <p:childTnLst>
                                    <p:set>
                                      <p:cBhvr>
                                        <p:cTn id="7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4" grpId="0" animBg="1"/>
      <p:bldP spid="25" grpId="0" animBg="1"/>
      <p:bldP spid="3" grpId="0" animBg="1"/>
      <p:bldP spid="26"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E614F1C-2D93-42D0-B229-768199449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552316" y="0"/>
            <a:ext cx="359168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C18AD-2ED0-3040-8E94-82C25F964F65}"/>
              </a:ext>
            </a:extLst>
          </p:cNvPr>
          <p:cNvSpPr>
            <a:spLocks noGrp="1"/>
          </p:cNvSpPr>
          <p:nvPr>
            <p:ph type="title"/>
          </p:nvPr>
        </p:nvSpPr>
        <p:spPr>
          <a:xfrm>
            <a:off x="6131052" y="495301"/>
            <a:ext cx="2532887" cy="5087234"/>
          </a:xfrm>
          <a:solidFill>
            <a:schemeClr val="accent2"/>
          </a:solidFill>
        </p:spPr>
        <p:txBody>
          <a:bodyPr vert="horz" lIns="91440" tIns="45720" rIns="91440" bIns="45720" rtlCol="0" anchor="ctr">
            <a:normAutofit/>
          </a:bodyPr>
          <a:lstStyle/>
          <a:p>
            <a:r>
              <a:rPr lang="en-US" sz="1600" dirty="0">
                <a:solidFill>
                  <a:schemeClr val="bg1"/>
                </a:solidFill>
              </a:rPr>
              <a:t>- </a:t>
            </a:r>
            <a:r>
              <a:rPr lang="en-US" sz="1600" b="1" dirty="0">
                <a:solidFill>
                  <a:schemeClr val="bg1"/>
                </a:solidFill>
              </a:rPr>
              <a:t>Viral mRNA encoding spike protein floating taken up into cell.</a:t>
            </a:r>
            <a:br>
              <a:rPr lang="en-US" sz="1600" b="1" dirty="0">
                <a:solidFill>
                  <a:schemeClr val="bg1"/>
                </a:solidFill>
              </a:rPr>
            </a:br>
            <a:br>
              <a:rPr lang="en-US" sz="1600" b="1" dirty="0">
                <a:solidFill>
                  <a:schemeClr val="bg1"/>
                </a:solidFill>
              </a:rPr>
            </a:br>
            <a:r>
              <a:rPr lang="en-US" sz="1600" b="1" dirty="0">
                <a:solidFill>
                  <a:schemeClr val="bg1"/>
                </a:solidFill>
              </a:rPr>
              <a:t>-  The human cell’s own manufacturing plant (ribosomes) assemble the viral spike proteins </a:t>
            </a:r>
            <a:br>
              <a:rPr lang="en-US" sz="1600" b="1" dirty="0">
                <a:solidFill>
                  <a:schemeClr val="bg1"/>
                </a:solidFill>
              </a:rPr>
            </a:br>
            <a:br>
              <a:rPr lang="en-US" sz="1600" b="1" dirty="0">
                <a:solidFill>
                  <a:schemeClr val="bg1"/>
                </a:solidFill>
              </a:rPr>
            </a:br>
            <a:r>
              <a:rPr lang="en-US" sz="1600" b="1" dirty="0">
                <a:solidFill>
                  <a:schemeClr val="bg1"/>
                </a:solidFill>
              </a:rPr>
              <a:t>-  Non-infectious spike proteins remain in the cell until the cell dies naturally, at which time the spike proteins are released</a:t>
            </a:r>
            <a:br>
              <a:rPr lang="en-US" sz="1600" b="1" dirty="0">
                <a:solidFill>
                  <a:schemeClr val="bg1"/>
                </a:solidFill>
              </a:rPr>
            </a:br>
            <a:br>
              <a:rPr lang="en-US" sz="1600" b="1" dirty="0">
                <a:solidFill>
                  <a:schemeClr val="bg1"/>
                </a:solidFill>
              </a:rPr>
            </a:br>
            <a:r>
              <a:rPr lang="en-US" sz="1600" b="1" dirty="0">
                <a:solidFill>
                  <a:schemeClr val="bg1"/>
                </a:solidFill>
              </a:rPr>
              <a:t>-  If an immune response is already present to the viral spike proteins, the immune response will accelerate the release of the spike proteins</a:t>
            </a:r>
          </a:p>
        </p:txBody>
      </p:sp>
      <p:pic>
        <p:nvPicPr>
          <p:cNvPr id="8" name="Content Placeholder 7" descr="Diagram&#10;&#10;Description automatically generated">
            <a:extLst>
              <a:ext uri="{FF2B5EF4-FFF2-40B4-BE49-F238E27FC236}">
                <a16:creationId xmlns:a16="http://schemas.microsoft.com/office/drawing/2014/main" id="{E1C1CA11-B147-EC40-86E0-685C9423FD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288"/>
          <a:stretch/>
        </p:blipFill>
        <p:spPr>
          <a:xfrm>
            <a:off x="20" y="10"/>
            <a:ext cx="5650972" cy="6857990"/>
          </a:xfrm>
          <a:prstGeom prst="rect">
            <a:avLst/>
          </a:prstGeom>
        </p:spPr>
      </p:pic>
      <p:sp>
        <p:nvSpPr>
          <p:cNvPr id="9" name="TextBox 8">
            <a:extLst>
              <a:ext uri="{FF2B5EF4-FFF2-40B4-BE49-F238E27FC236}">
                <a16:creationId xmlns:a16="http://schemas.microsoft.com/office/drawing/2014/main" id="{8CA7E8F5-F3CE-B74F-A243-1108848A3610}"/>
              </a:ext>
            </a:extLst>
          </p:cNvPr>
          <p:cNvSpPr txBox="1"/>
          <p:nvPr/>
        </p:nvSpPr>
        <p:spPr>
          <a:xfrm>
            <a:off x="370015" y="6383004"/>
            <a:ext cx="6813147" cy="369332"/>
          </a:xfrm>
          <a:prstGeom prst="rect">
            <a:avLst/>
          </a:prstGeom>
          <a:solidFill>
            <a:schemeClr val="accent2"/>
          </a:solidFill>
        </p:spPr>
        <p:txBody>
          <a:bodyPr wrap="none" rtlCol="0">
            <a:spAutoFit/>
          </a:bodyPr>
          <a:lstStyle/>
          <a:p>
            <a:pPr>
              <a:spcAft>
                <a:spcPts val="600"/>
              </a:spcAft>
            </a:pPr>
            <a:r>
              <a:rPr lang="en-US" dirty="0">
                <a:solidFill>
                  <a:schemeClr val="bg1"/>
                </a:solidFill>
              </a:rPr>
              <a:t>***Note: the nucleus of the cell containing the DNA is not involved***</a:t>
            </a:r>
          </a:p>
        </p:txBody>
      </p:sp>
    </p:spTree>
    <p:extLst>
      <p:ext uri="{BB962C8B-B14F-4D97-AF65-F5344CB8AC3E}">
        <p14:creationId xmlns:p14="http://schemas.microsoft.com/office/powerpoint/2010/main" val="741719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Diagram&#10;&#10;Description automatically generated">
            <a:extLst>
              <a:ext uri="{FF2B5EF4-FFF2-40B4-BE49-F238E27FC236}">
                <a16:creationId xmlns:a16="http://schemas.microsoft.com/office/drawing/2014/main" id="{8EA7AE7E-28E9-754E-9DFB-1421D514D67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2121"/>
          <a:stretch/>
        </p:blipFill>
        <p:spPr>
          <a:xfrm>
            <a:off x="4081301" y="804672"/>
            <a:ext cx="4450842" cy="5248656"/>
          </a:xfrm>
          <a:prstGeom prst="rect">
            <a:avLst/>
          </a:prstGeom>
          <a:effectLst/>
        </p:spPr>
      </p:pic>
      <p:graphicFrame>
        <p:nvGraphicFramePr>
          <p:cNvPr id="18" name="Text Placeholder 4">
            <a:extLst>
              <a:ext uri="{FF2B5EF4-FFF2-40B4-BE49-F238E27FC236}">
                <a16:creationId xmlns:a16="http://schemas.microsoft.com/office/drawing/2014/main" id="{EC4DE011-C75A-4CCF-BE98-1C0CBE884DBE}"/>
              </a:ext>
            </a:extLst>
          </p:cNvPr>
          <p:cNvGraphicFramePr/>
          <p:nvPr>
            <p:extLst>
              <p:ext uri="{D42A27DB-BD31-4B8C-83A1-F6EECF244321}">
                <p14:modId xmlns:p14="http://schemas.microsoft.com/office/powerpoint/2010/main" val="3665892848"/>
              </p:ext>
            </p:extLst>
          </p:nvPr>
        </p:nvGraphicFramePr>
        <p:xfrm>
          <a:off x="276525" y="640091"/>
          <a:ext cx="2949178" cy="557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3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71C70-2A2D-ED48-9914-A6D69F301142}"/>
              </a:ext>
            </a:extLst>
          </p:cNvPr>
          <p:cNvSpPr>
            <a:spLocks noGrp="1"/>
          </p:cNvSpPr>
          <p:nvPr>
            <p:ph type="title"/>
          </p:nvPr>
        </p:nvSpPr>
        <p:spPr>
          <a:xfrm>
            <a:off x="452953" y="640081"/>
            <a:ext cx="1956491" cy="4897119"/>
          </a:xfrm>
        </p:spPr>
        <p:txBody>
          <a:bodyPr vert="horz" lIns="91440" tIns="45720" rIns="91440" bIns="45720" rtlCol="0" anchor="ctr">
            <a:normAutofit/>
          </a:bodyPr>
          <a:lstStyle/>
          <a:p>
            <a:r>
              <a:rPr lang="en-US" sz="2000" b="1" dirty="0">
                <a:solidFill>
                  <a:srgbClr val="2C2C2C"/>
                </a:solidFill>
              </a:rPr>
              <a:t>Helper T cells, now equipped to activate other immune cells, engage with the antibody producing B cells</a:t>
            </a:r>
            <a:br>
              <a:rPr lang="en-US" sz="2000" b="1" dirty="0">
                <a:solidFill>
                  <a:srgbClr val="2C2C2C"/>
                </a:solidFill>
              </a:rPr>
            </a:br>
            <a:br>
              <a:rPr lang="en-US" sz="2000" b="1" dirty="0">
                <a:solidFill>
                  <a:srgbClr val="2C2C2C"/>
                </a:solidFill>
              </a:rPr>
            </a:br>
            <a:r>
              <a:rPr lang="en-US" sz="2000" b="1" dirty="0">
                <a:solidFill>
                  <a:srgbClr val="2C2C2C"/>
                </a:solidFill>
              </a:rPr>
              <a:t>Activated B cells now seek out cells that are expressing the spike proteins and destroy them</a:t>
            </a:r>
            <a:endParaRPr lang="en-US" sz="2000" dirty="0">
              <a:solidFill>
                <a:srgbClr val="2C2C2C"/>
              </a:solidFill>
            </a:endParaRPr>
          </a:p>
        </p:txBody>
      </p:sp>
      <p:sp>
        <p:nvSpPr>
          <p:cNvPr id="23"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5050"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Diagram&#10;&#10;Description automatically generated">
            <a:extLst>
              <a:ext uri="{FF2B5EF4-FFF2-40B4-BE49-F238E27FC236}">
                <a16:creationId xmlns:a16="http://schemas.microsoft.com/office/drawing/2014/main" id="{A7A252BB-3CFE-8B4E-9083-46887C5E1E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409" r="-2" b="-2"/>
          <a:stretch/>
        </p:blipFill>
        <p:spPr>
          <a:xfrm>
            <a:off x="3047223" y="942538"/>
            <a:ext cx="5372416" cy="4808332"/>
          </a:xfrm>
          <a:prstGeom prst="rect">
            <a:avLst/>
          </a:prstGeom>
          <a:effectLst/>
        </p:spPr>
      </p:pic>
    </p:spTree>
    <p:extLst>
      <p:ext uri="{BB962C8B-B14F-4D97-AF65-F5344CB8AC3E}">
        <p14:creationId xmlns:p14="http://schemas.microsoft.com/office/powerpoint/2010/main" val="95290776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85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622E4-E229-B040-884B-D6A9FB0BF0B9}"/>
              </a:ext>
            </a:extLst>
          </p:cNvPr>
          <p:cNvSpPr>
            <a:spLocks noGrp="1"/>
          </p:cNvSpPr>
          <p:nvPr>
            <p:ph type="title"/>
          </p:nvPr>
        </p:nvSpPr>
        <p:spPr>
          <a:xfrm>
            <a:off x="6820122" y="484633"/>
            <a:ext cx="1960404" cy="5724144"/>
          </a:xfrm>
        </p:spPr>
        <p:txBody>
          <a:bodyPr vert="horz" lIns="91440" tIns="45720" rIns="91440" bIns="45720" rtlCol="0" anchor="ctr">
            <a:normAutofit/>
          </a:bodyPr>
          <a:lstStyle/>
          <a:p>
            <a:r>
              <a:rPr lang="en-US" sz="2000" dirty="0">
                <a:solidFill>
                  <a:srgbClr val="FFFFFF"/>
                </a:solidFill>
              </a:rPr>
              <a:t>Antibodies produced in and released by B cells now flow through the body looking for any cell containing the spike protein (like SARS-</a:t>
            </a:r>
            <a:r>
              <a:rPr lang="en-US" sz="2000" dirty="0" err="1">
                <a:solidFill>
                  <a:srgbClr val="FFFFFF"/>
                </a:solidFill>
              </a:rPr>
              <a:t>CoV</a:t>
            </a:r>
            <a:r>
              <a:rPr lang="en-US" sz="2000" dirty="0">
                <a:solidFill>
                  <a:srgbClr val="FFFFFF"/>
                </a:solidFill>
              </a:rPr>
              <a:t> 2 infected cells) and destroys them thereby stopping the spread of the infection to nearby cells.</a:t>
            </a:r>
          </a:p>
        </p:txBody>
      </p:sp>
      <p:sp>
        <p:nvSpPr>
          <p:cNvPr id="16"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Shape, arrow&#10;&#10;Description automatically generated">
            <a:extLst>
              <a:ext uri="{FF2B5EF4-FFF2-40B4-BE49-F238E27FC236}">
                <a16:creationId xmlns:a16="http://schemas.microsoft.com/office/drawing/2014/main" id="{8781901D-C74A-6A43-9492-45A37A68739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036"/>
          <a:stretch/>
        </p:blipFill>
        <p:spPr>
          <a:xfrm>
            <a:off x="732188" y="942538"/>
            <a:ext cx="5372416" cy="4808332"/>
          </a:xfrm>
          <a:prstGeom prst="rect">
            <a:avLst/>
          </a:prstGeom>
          <a:effectLst/>
        </p:spPr>
      </p:pic>
    </p:spTree>
    <p:extLst>
      <p:ext uri="{BB962C8B-B14F-4D97-AF65-F5344CB8AC3E}">
        <p14:creationId xmlns:p14="http://schemas.microsoft.com/office/powerpoint/2010/main" val="59042555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0B7FA35-44B0-9847-8BB8-8CFAD2FDB5FC}"/>
              </a:ext>
            </a:extLst>
          </p:cNvPr>
          <p:cNvPicPr>
            <a:picLocks noChangeAspect="1"/>
          </p:cNvPicPr>
          <p:nvPr/>
        </p:nvPicPr>
        <p:blipFill rotWithShape="1">
          <a:blip r:embed="rId2">
            <a:extLst>
              <a:ext uri="{28A0092B-C50C-407E-A947-70E740481C1C}">
                <a14:useLocalDpi xmlns:a14="http://schemas.microsoft.com/office/drawing/2010/main" val="0"/>
              </a:ext>
            </a:extLst>
          </a:blip>
          <a:srcRect l="4151" r="7047" b="2"/>
          <a:stretch/>
        </p:blipFill>
        <p:spPr>
          <a:xfrm>
            <a:off x="628650" y="754148"/>
            <a:ext cx="7886700" cy="4995575"/>
          </a:xfrm>
          <a:prstGeom prst="rect">
            <a:avLst/>
          </a:prstGeom>
        </p:spPr>
      </p:pic>
      <p:cxnSp>
        <p:nvCxnSpPr>
          <p:cNvPr id="17" name="Straight Connector 16">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81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ign, outdoor, sky&#10;&#10;Description automatically generated">
            <a:extLst>
              <a:ext uri="{FF2B5EF4-FFF2-40B4-BE49-F238E27FC236}">
                <a16:creationId xmlns:a16="http://schemas.microsoft.com/office/drawing/2014/main" id="{EC8210B1-C8E1-5040-8258-2E5D11785B2C}"/>
              </a:ext>
            </a:extLst>
          </p:cNvPr>
          <p:cNvPicPr>
            <a:picLocks noChangeAspect="1"/>
          </p:cNvPicPr>
          <p:nvPr/>
        </p:nvPicPr>
        <p:blipFill rotWithShape="1">
          <a:blip r:embed="rId2">
            <a:extLst>
              <a:ext uri="{28A0092B-C50C-407E-A947-70E740481C1C}">
                <a14:useLocalDpi xmlns:a14="http://schemas.microsoft.com/office/drawing/2010/main" val="0"/>
              </a:ext>
            </a:extLst>
          </a:blip>
          <a:srcRect r="5502"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E33DDF-8536-9C4B-B009-42D0C90C9629}"/>
              </a:ext>
            </a:extLst>
          </p:cNvPr>
          <p:cNvSpPr>
            <a:spLocks noGrp="1"/>
          </p:cNvSpPr>
          <p:nvPr>
            <p:ph type="title"/>
          </p:nvPr>
        </p:nvSpPr>
        <p:spPr>
          <a:xfrm>
            <a:off x="256967" y="1342781"/>
            <a:ext cx="3017520" cy="3204134"/>
          </a:xfrm>
        </p:spPr>
        <p:txBody>
          <a:bodyPr vert="horz" lIns="91440" tIns="45720" rIns="91440" bIns="45720" rtlCol="0" anchor="b">
            <a:normAutofit fontScale="90000"/>
          </a:bodyPr>
          <a:lstStyle/>
          <a:p>
            <a:r>
              <a:rPr lang="en-US" sz="4200" dirty="0"/>
              <a:t>Essential Scientific Material is Included to Address Common Questions</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346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ctr">
            <a:normAutofit/>
          </a:bodyPr>
          <a:lstStyle/>
          <a:p>
            <a:r>
              <a:rPr lang="en-US" sz="4000" b="1" dirty="0">
                <a:solidFill>
                  <a:srgbClr val="FFC000"/>
                </a:solidFill>
              </a:rPr>
              <a:t>Myth:</a:t>
            </a:r>
            <a:r>
              <a:rPr lang="en-US" sz="4000" dirty="0"/>
              <a:t> The COVID 19 Vaccine will stop you from contracting COVID-19</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3322639"/>
            <a:ext cx="7886700" cy="285273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Fact:</a:t>
            </a:r>
            <a:r>
              <a:rPr lang="en-US" dirty="0"/>
              <a:t> You can still contract COVID-19.  HOWEVER the risk of serious disease and disease long-term sequelae is almost 100% neutralized , which is the goal of ANY vaccine.</a:t>
            </a:r>
          </a:p>
        </p:txBody>
      </p:sp>
    </p:spTree>
    <p:extLst>
      <p:ext uri="{BB962C8B-B14F-4D97-AF65-F5344CB8AC3E}">
        <p14:creationId xmlns:p14="http://schemas.microsoft.com/office/powerpoint/2010/main" val="16622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ctr">
            <a:normAutofit/>
          </a:bodyPr>
          <a:lstStyle/>
          <a:p>
            <a:r>
              <a:rPr lang="en-US" sz="4000" b="1" dirty="0">
                <a:solidFill>
                  <a:srgbClr val="FFC000"/>
                </a:solidFill>
              </a:rPr>
              <a:t>Myth:</a:t>
            </a:r>
            <a:r>
              <a:rPr lang="en-US" sz="4000" dirty="0"/>
              <a:t> The process of vaccine development was rushed and haphazard</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3322639"/>
            <a:ext cx="7886700" cy="285273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Fact:</a:t>
            </a:r>
            <a:r>
              <a:rPr lang="en-US" dirty="0"/>
              <a:t> Vaccine development was operated under an established program specifically designed to deal with this type of circumstance, called an Emergency Use Authorization, closely monitored for safety by the FDA</a:t>
            </a:r>
          </a:p>
        </p:txBody>
      </p:sp>
    </p:spTree>
    <p:extLst>
      <p:ext uri="{BB962C8B-B14F-4D97-AF65-F5344CB8AC3E}">
        <p14:creationId xmlns:p14="http://schemas.microsoft.com/office/powerpoint/2010/main" val="11726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ctr">
            <a:normAutofit/>
          </a:bodyPr>
          <a:lstStyle/>
          <a:p>
            <a:r>
              <a:rPr lang="en-US" sz="4000" b="1" dirty="0">
                <a:solidFill>
                  <a:srgbClr val="FFC000"/>
                </a:solidFill>
              </a:rPr>
              <a:t>Myth:</a:t>
            </a:r>
            <a:r>
              <a:rPr lang="en-US" sz="4000" dirty="0"/>
              <a:t> There have not been any prior RNA vaccines used in humans</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3322639"/>
            <a:ext cx="7886700" cy="285273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Fact:</a:t>
            </a:r>
            <a:r>
              <a:rPr lang="en-US" dirty="0"/>
              <a:t> False.  RNA vaccine technology has been used to treat gastric cancer in humans and </a:t>
            </a:r>
            <a:r>
              <a:rPr lang="en-US" dirty="0" err="1"/>
              <a:t>hATTR</a:t>
            </a:r>
            <a:r>
              <a:rPr lang="en-US" dirty="0"/>
              <a:t>, a rare debilitating human peripheral nerve disease.</a:t>
            </a:r>
          </a:p>
        </p:txBody>
      </p:sp>
    </p:spTree>
    <p:extLst>
      <p:ext uri="{BB962C8B-B14F-4D97-AF65-F5344CB8AC3E}">
        <p14:creationId xmlns:p14="http://schemas.microsoft.com/office/powerpoint/2010/main" val="18480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ctr">
            <a:normAutofit/>
          </a:bodyPr>
          <a:lstStyle/>
          <a:p>
            <a:r>
              <a:rPr lang="en-US" sz="4000" b="1" dirty="0">
                <a:solidFill>
                  <a:srgbClr val="FFC000"/>
                </a:solidFill>
              </a:rPr>
              <a:t>Myth:</a:t>
            </a:r>
            <a:r>
              <a:rPr lang="en-US" sz="4000" dirty="0"/>
              <a:t> RNA vaccines can implant material into the human genome or fundamentally change a human’s genetic structure</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3322639"/>
            <a:ext cx="7886700" cy="340836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Fact:</a:t>
            </a:r>
            <a:r>
              <a:rPr lang="en-US" dirty="0"/>
              <a:t> This is simply not true and frankly, biologically impossible.  An RNA vaccine utilizes a cell’s innate processes to produce inert viral particles for the purpose of activating the human immune response.  The cell that does this is ultimately destroyed by the immune system. , which is the goal of ANY vaccine.</a:t>
            </a:r>
          </a:p>
        </p:txBody>
      </p:sp>
    </p:spTree>
    <p:extLst>
      <p:ext uri="{BB962C8B-B14F-4D97-AF65-F5344CB8AC3E}">
        <p14:creationId xmlns:p14="http://schemas.microsoft.com/office/powerpoint/2010/main" val="19354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ctr">
            <a:normAutofit/>
          </a:bodyPr>
          <a:lstStyle/>
          <a:p>
            <a:r>
              <a:rPr lang="en-US" sz="4000" b="1" dirty="0">
                <a:solidFill>
                  <a:srgbClr val="FFC000"/>
                </a:solidFill>
              </a:rPr>
              <a:t>Myth:</a:t>
            </a:r>
            <a:r>
              <a:rPr lang="en-US" sz="4000" dirty="0"/>
              <a:t> The COVID 19 Vaccine will stop you from contracting COVID-19</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3322639"/>
            <a:ext cx="7886700" cy="285273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Fact:</a:t>
            </a:r>
            <a:r>
              <a:rPr lang="en-US" dirty="0"/>
              <a:t> You can still contract COVID-19.  HOWEVER the risk of serious disease and disease long-term sequelae is almost 100% neutralized , which is the goal of ANY vaccine.</a:t>
            </a:r>
          </a:p>
        </p:txBody>
      </p:sp>
    </p:spTree>
    <p:extLst>
      <p:ext uri="{BB962C8B-B14F-4D97-AF65-F5344CB8AC3E}">
        <p14:creationId xmlns:p14="http://schemas.microsoft.com/office/powerpoint/2010/main" val="25771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F843-2E10-4243-8A22-C83B7DA1530C}"/>
              </a:ext>
            </a:extLst>
          </p:cNvPr>
          <p:cNvSpPr>
            <a:spLocks noGrp="1"/>
          </p:cNvSpPr>
          <p:nvPr>
            <p:ph type="title"/>
          </p:nvPr>
        </p:nvSpPr>
        <p:spPr>
          <a:xfrm>
            <a:off x="623888" y="469902"/>
            <a:ext cx="7886700" cy="2852737"/>
          </a:xfrm>
        </p:spPr>
        <p:txBody>
          <a:bodyPr anchor="ctr">
            <a:normAutofit/>
          </a:bodyPr>
          <a:lstStyle/>
          <a:p>
            <a:r>
              <a:rPr lang="en-US" sz="4000" b="1" dirty="0">
                <a:solidFill>
                  <a:srgbClr val="FFC000"/>
                </a:solidFill>
              </a:rPr>
              <a:t>Myth:</a:t>
            </a:r>
            <a:r>
              <a:rPr lang="en-US" sz="4000" dirty="0"/>
              <a:t> Ill effects from the vaccine won’t be seen for months or years</a:t>
            </a:r>
          </a:p>
        </p:txBody>
      </p:sp>
      <p:sp>
        <p:nvSpPr>
          <p:cNvPr id="4" name="Title 1">
            <a:extLst>
              <a:ext uri="{FF2B5EF4-FFF2-40B4-BE49-F238E27FC236}">
                <a16:creationId xmlns:a16="http://schemas.microsoft.com/office/drawing/2014/main" id="{63D0A9BC-4787-194A-A460-662DF1503F77}"/>
              </a:ext>
            </a:extLst>
          </p:cNvPr>
          <p:cNvSpPr txBox="1">
            <a:spLocks/>
          </p:cNvSpPr>
          <p:nvPr/>
        </p:nvSpPr>
        <p:spPr>
          <a:xfrm>
            <a:off x="623888" y="3322639"/>
            <a:ext cx="7886700" cy="3433761"/>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rgbClr val="FF0000"/>
                </a:solidFill>
              </a:rPr>
              <a:t>Fact:</a:t>
            </a:r>
            <a:r>
              <a:rPr lang="en-US" dirty="0"/>
              <a:t> 70 years of vaccines refute this.  Under an EUA, 50% of all individuals vaccinated must have received all doses and 90 days must have passed to assess for side effects.  For COVID-19, over 75000 have received both doses and NO serious side effects have occurred.</a:t>
            </a:r>
          </a:p>
        </p:txBody>
      </p:sp>
    </p:spTree>
    <p:extLst>
      <p:ext uri="{BB962C8B-B14F-4D97-AF65-F5344CB8AC3E}">
        <p14:creationId xmlns:p14="http://schemas.microsoft.com/office/powerpoint/2010/main" val="305270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A254D376-7060-4491-9779-FC35E62F3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B210BBA-4B1E-8145-ADBF-F2C39DF90932}"/>
              </a:ext>
            </a:extLst>
          </p:cNvPr>
          <p:cNvPicPr>
            <a:picLocks noChangeAspect="1"/>
          </p:cNvPicPr>
          <p:nvPr/>
        </p:nvPicPr>
        <p:blipFill rotWithShape="1">
          <a:blip r:embed="rId2">
            <a:extLst>
              <a:ext uri="{28A0092B-C50C-407E-A947-70E740481C1C}">
                <a14:useLocalDpi xmlns:a14="http://schemas.microsoft.com/office/drawing/2010/main" val="0"/>
              </a:ext>
            </a:extLst>
          </a:blip>
          <a:srcRect t="11179" b="6662"/>
          <a:stretch/>
        </p:blipFill>
        <p:spPr>
          <a:xfrm>
            <a:off x="20" y="10"/>
            <a:ext cx="9143980" cy="5014697"/>
          </a:xfrm>
          <a:prstGeom prst="rect">
            <a:avLst/>
          </a:prstGeom>
        </p:spPr>
      </p:pic>
      <p:sp>
        <p:nvSpPr>
          <p:cNvPr id="12" name="Title 11">
            <a:extLst>
              <a:ext uri="{FF2B5EF4-FFF2-40B4-BE49-F238E27FC236}">
                <a16:creationId xmlns:a16="http://schemas.microsoft.com/office/drawing/2014/main" id="{0B899C2F-450D-3D4F-9730-0F1EDA3F2856}"/>
              </a:ext>
            </a:extLst>
          </p:cNvPr>
          <p:cNvSpPr>
            <a:spLocks noGrp="1"/>
          </p:cNvSpPr>
          <p:nvPr>
            <p:ph type="ctrTitle"/>
          </p:nvPr>
        </p:nvSpPr>
        <p:spPr/>
        <p:txBody>
          <a:bodyPr/>
          <a:lstStyle/>
          <a:p>
            <a:endParaRPr lang="en-US"/>
          </a:p>
        </p:txBody>
      </p:sp>
      <p:sp>
        <p:nvSpPr>
          <p:cNvPr id="14" name="TextBox 13">
            <a:extLst>
              <a:ext uri="{FF2B5EF4-FFF2-40B4-BE49-F238E27FC236}">
                <a16:creationId xmlns:a16="http://schemas.microsoft.com/office/drawing/2014/main" id="{2681566F-B096-1F46-8D6C-668A04BD469A}"/>
              </a:ext>
            </a:extLst>
          </p:cNvPr>
          <p:cNvSpPr txBox="1"/>
          <p:nvPr/>
        </p:nvSpPr>
        <p:spPr>
          <a:xfrm>
            <a:off x="1178741" y="5372588"/>
            <a:ext cx="6784230" cy="1077218"/>
          </a:xfrm>
          <a:prstGeom prst="rect">
            <a:avLst/>
          </a:prstGeom>
          <a:noFill/>
        </p:spPr>
        <p:txBody>
          <a:bodyPr wrap="none" rtlCol="0">
            <a:spAutoFit/>
          </a:bodyPr>
          <a:lstStyle/>
          <a:p>
            <a:pPr marL="285750" indent="-285750" algn="ctr">
              <a:buFont typeface="Wingdings" pitchFamily="2" charset="2"/>
              <a:buChar char="v"/>
            </a:pPr>
            <a:r>
              <a:rPr lang="en-US" sz="3200" dirty="0"/>
              <a:t>Changes to PPE Use After Vaccination</a:t>
            </a:r>
          </a:p>
          <a:p>
            <a:pPr marL="285750" indent="-285750" algn="ctr">
              <a:buFont typeface="Wingdings" pitchFamily="2" charset="2"/>
              <a:buChar char="v"/>
            </a:pPr>
            <a:r>
              <a:rPr lang="en-US" sz="3200" dirty="0"/>
              <a:t>Vaccine Distribution</a:t>
            </a:r>
          </a:p>
        </p:txBody>
      </p:sp>
    </p:spTree>
    <p:extLst>
      <p:ext uri="{BB962C8B-B14F-4D97-AF65-F5344CB8AC3E}">
        <p14:creationId xmlns:p14="http://schemas.microsoft.com/office/powerpoint/2010/main" val="3538055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1A23-505C-7A42-9C66-420412700591}"/>
              </a:ext>
            </a:extLst>
          </p:cNvPr>
          <p:cNvSpPr>
            <a:spLocks noGrp="1"/>
          </p:cNvSpPr>
          <p:nvPr>
            <p:ph type="title"/>
          </p:nvPr>
        </p:nvSpPr>
        <p:spPr/>
        <p:txBody>
          <a:bodyPr/>
          <a:lstStyle/>
          <a:p>
            <a:pPr algn="ctr"/>
            <a:r>
              <a:rPr lang="en-US" dirty="0"/>
              <a:t>Will PPE Use Change After Vaccination?</a:t>
            </a:r>
          </a:p>
        </p:txBody>
      </p:sp>
      <p:pic>
        <p:nvPicPr>
          <p:cNvPr id="7" name="Picture 6">
            <a:extLst>
              <a:ext uri="{FF2B5EF4-FFF2-40B4-BE49-F238E27FC236}">
                <a16:creationId xmlns:a16="http://schemas.microsoft.com/office/drawing/2014/main" id="{0ABE18DC-C65C-AB4D-970F-AF731BA2CD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575" y="1827791"/>
            <a:ext cx="6038850" cy="4665083"/>
          </a:xfrm>
          <a:prstGeom prst="rect">
            <a:avLst/>
          </a:prstGeom>
        </p:spPr>
      </p:pic>
    </p:spTree>
    <p:extLst>
      <p:ext uri="{BB962C8B-B14F-4D97-AF65-F5344CB8AC3E}">
        <p14:creationId xmlns:p14="http://schemas.microsoft.com/office/powerpoint/2010/main" val="4082218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2077903-96E3-4CBF-AFAA-6DED41748A24}"/>
              </a:ext>
            </a:extLst>
          </p:cNvPr>
          <p:cNvPicPr>
            <a:picLocks noChangeAspect="1"/>
          </p:cNvPicPr>
          <p:nvPr/>
        </p:nvPicPr>
        <p:blipFill rotWithShape="1">
          <a:blip r:embed="rId2"/>
          <a:srcRect l="29234" t="6484" r="11590" b="-1"/>
          <a:stretch/>
        </p:blipFill>
        <p:spPr>
          <a:xfrm>
            <a:off x="-1" y="10"/>
            <a:ext cx="6501383" cy="6857990"/>
          </a:xfrm>
          <a:prstGeom prst="rect">
            <a:avLst/>
          </a:prstGeom>
        </p:spPr>
      </p:pic>
      <p:sp>
        <p:nvSpPr>
          <p:cNvPr id="16" name="Rectangle 15">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91183" y="0"/>
            <a:ext cx="7052817"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1B83427B-0744-384D-8B01-83956A579B28}"/>
              </a:ext>
            </a:extLst>
          </p:cNvPr>
          <p:cNvSpPr>
            <a:spLocks noGrp="1"/>
          </p:cNvSpPr>
          <p:nvPr>
            <p:ph type="title"/>
          </p:nvPr>
        </p:nvSpPr>
        <p:spPr>
          <a:xfrm>
            <a:off x="5886450" y="1122363"/>
            <a:ext cx="3017520" cy="3204134"/>
          </a:xfrm>
        </p:spPr>
        <p:txBody>
          <a:bodyPr vert="horz" lIns="91440" tIns="45720" rIns="91440" bIns="45720" rtlCol="0" anchor="ctr">
            <a:normAutofit/>
          </a:bodyPr>
          <a:lstStyle/>
          <a:p>
            <a:r>
              <a:rPr lang="en-US" sz="4200" dirty="0"/>
              <a:t>PPE use shall continue until morale improves!</a:t>
            </a:r>
          </a:p>
        </p:txBody>
      </p:sp>
      <p:sp>
        <p:nvSpPr>
          <p:cNvPr id="7" name="Text Placeholder 6">
            <a:extLst>
              <a:ext uri="{FF2B5EF4-FFF2-40B4-BE49-F238E27FC236}">
                <a16:creationId xmlns:a16="http://schemas.microsoft.com/office/drawing/2014/main" id="{DF1CB8F3-D012-9D42-9EFE-8761DF51C126}"/>
              </a:ext>
            </a:extLst>
          </p:cNvPr>
          <p:cNvSpPr>
            <a:spLocks noGrp="1"/>
          </p:cNvSpPr>
          <p:nvPr>
            <p:ph type="body" idx="1"/>
          </p:nvPr>
        </p:nvSpPr>
        <p:spPr>
          <a:xfrm>
            <a:off x="5886450" y="4676873"/>
            <a:ext cx="3017520" cy="1965227"/>
          </a:xfrm>
        </p:spPr>
        <p:txBody>
          <a:bodyPr vert="horz" lIns="91440" tIns="45720" rIns="91440" bIns="45720" rtlCol="0">
            <a:noAutofit/>
          </a:bodyPr>
          <a:lstStyle/>
          <a:p>
            <a:r>
              <a:rPr lang="en-US" sz="1600" dirty="0"/>
              <a:t>NOTHING changes.  PLEASE continue to follow PPE guidance using eye protection, face masks, gloves, frequent hand sanitizing, cleaning procedures for equipment, and follow department specific and local policies.  PROTECT YOURSELF, and PROTECT OTHERS!</a:t>
            </a: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79617"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8736" y="4546920"/>
            <a:ext cx="301752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29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onavirus Vaccine Dreams - The New York Times">
            <a:extLst>
              <a:ext uri="{FF2B5EF4-FFF2-40B4-BE49-F238E27FC236}">
                <a16:creationId xmlns:a16="http://schemas.microsoft.com/office/drawing/2014/main" id="{7378A6EE-3520-E447-A883-F2A6769D32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3125"/>
            <a:ext cx="9144000" cy="58737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9A55C13-1524-A640-B431-7B202F9FE7A2}"/>
              </a:ext>
            </a:extLst>
          </p:cNvPr>
          <p:cNvSpPr>
            <a:spLocks noGrp="1"/>
          </p:cNvSpPr>
          <p:nvPr>
            <p:ph type="title"/>
          </p:nvPr>
        </p:nvSpPr>
        <p:spPr>
          <a:xfrm>
            <a:off x="819150" y="111125"/>
            <a:ext cx="7689850" cy="638175"/>
          </a:xfrm>
          <a:solidFill>
            <a:schemeClr val="accent2"/>
          </a:solidFill>
        </p:spPr>
        <p:txBody>
          <a:bodyPr>
            <a:normAutofit fontScale="90000"/>
          </a:bodyPr>
          <a:lstStyle/>
          <a:p>
            <a:pPr algn="ctr"/>
            <a:r>
              <a:rPr lang="en-US" dirty="0"/>
              <a:t>How will vaccines be distributed?</a:t>
            </a:r>
          </a:p>
        </p:txBody>
      </p:sp>
    </p:spTree>
    <p:extLst>
      <p:ext uri="{BB962C8B-B14F-4D97-AF65-F5344CB8AC3E}">
        <p14:creationId xmlns:p14="http://schemas.microsoft.com/office/powerpoint/2010/main" val="2168580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64392E">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805D54-EC25-BD48-88E2-7104C3968EEA}"/>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r>
              <a:rPr lang="en-US" sz="4400">
                <a:solidFill>
                  <a:srgbClr val="FFFFFF"/>
                </a:solidFill>
              </a:rPr>
              <a:t>SARS-CoV2 Virus Explained</a:t>
            </a:r>
          </a:p>
        </p:txBody>
      </p:sp>
      <p:pic>
        <p:nvPicPr>
          <p:cNvPr id="8" name="Picture 7">
            <a:extLst>
              <a:ext uri="{FF2B5EF4-FFF2-40B4-BE49-F238E27FC236}">
                <a16:creationId xmlns:a16="http://schemas.microsoft.com/office/drawing/2014/main" id="{0C3176E2-2059-9D42-85BC-8E7B8496D6D1}"/>
              </a:ext>
            </a:extLst>
          </p:cNvPr>
          <p:cNvPicPr>
            <a:picLocks noChangeAspect="1"/>
          </p:cNvPicPr>
          <p:nvPr/>
        </p:nvPicPr>
        <p:blipFill rotWithShape="1">
          <a:blip r:embed="rId2">
            <a:extLst>
              <a:ext uri="{28A0092B-C50C-407E-A947-70E740481C1C}">
                <a14:useLocalDpi xmlns:a14="http://schemas.microsoft.com/office/drawing/2010/main" val="0"/>
              </a:ext>
            </a:extLst>
          </a:blip>
          <a:srcRect l="2909" r="24594"/>
          <a:stretch/>
        </p:blipFill>
        <p:spPr>
          <a:xfrm>
            <a:off x="245660" y="321733"/>
            <a:ext cx="5293729" cy="4107392"/>
          </a:xfrm>
          <a:prstGeom prst="rect">
            <a:avLst/>
          </a:prstGeom>
        </p:spPr>
      </p:pic>
      <p:sp>
        <p:nvSpPr>
          <p:cNvPr id="24" name="Rectangle 2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0A77CC3A-C5CB-6849-B719-8A167CE26EE3}"/>
              </a:ext>
            </a:extLst>
          </p:cNvPr>
          <p:cNvSpPr>
            <a:spLocks noGrp="1"/>
          </p:cNvSpPr>
          <p:nvPr>
            <p:ph type="body" sz="half" idx="2"/>
          </p:nvPr>
        </p:nvSpPr>
        <p:spPr>
          <a:xfrm>
            <a:off x="5686922" y="321732"/>
            <a:ext cx="3211418" cy="6214534"/>
          </a:xfrm>
        </p:spPr>
        <p:txBody>
          <a:bodyPr vert="horz" lIns="91440" tIns="45720" rIns="91440" bIns="45720" rtlCol="0" anchor="ctr">
            <a:noAutofit/>
          </a:bodyPr>
          <a:lstStyle/>
          <a:p>
            <a:pPr marL="285750" indent="-228600">
              <a:buFont typeface="Arial" panose="020B0604020202020204" pitchFamily="34" charset="0"/>
              <a:buChar char="•"/>
            </a:pPr>
            <a:r>
              <a:rPr lang="en-US" sz="1800" dirty="0">
                <a:solidFill>
                  <a:srgbClr val="FFFFFF"/>
                </a:solidFill>
              </a:rPr>
              <a:t>“SARS” = Severe Acute Respiratory Syndrome</a:t>
            </a:r>
          </a:p>
          <a:p>
            <a:pPr marL="285750" indent="-228600">
              <a:buFont typeface="Arial" panose="020B0604020202020204" pitchFamily="34" charset="0"/>
              <a:buChar char="•"/>
            </a:pPr>
            <a:r>
              <a:rPr lang="en-US" sz="1800" dirty="0" err="1">
                <a:solidFill>
                  <a:srgbClr val="FFFFFF"/>
                </a:solidFill>
              </a:rPr>
              <a:t>CoV</a:t>
            </a:r>
            <a:r>
              <a:rPr lang="en-US" sz="1800" dirty="0">
                <a:solidFill>
                  <a:srgbClr val="FFFFFF"/>
                </a:solidFill>
              </a:rPr>
              <a:t> = Coronavirus</a:t>
            </a:r>
          </a:p>
          <a:p>
            <a:pPr marL="285750" indent="-228600">
              <a:buFont typeface="Arial" panose="020B0604020202020204" pitchFamily="34" charset="0"/>
              <a:buChar char="•"/>
            </a:pPr>
            <a:r>
              <a:rPr lang="en-US" sz="1800" dirty="0">
                <a:solidFill>
                  <a:srgbClr val="FFFFFF"/>
                </a:solidFill>
              </a:rPr>
              <a:t>COVID 19= </a:t>
            </a:r>
            <a:r>
              <a:rPr lang="en-US" sz="1800" dirty="0" err="1">
                <a:solidFill>
                  <a:srgbClr val="FFFFFF"/>
                </a:solidFill>
              </a:rPr>
              <a:t>COronaVIrus</a:t>
            </a:r>
            <a:r>
              <a:rPr lang="en-US" sz="1800" dirty="0">
                <a:solidFill>
                  <a:srgbClr val="FFFFFF"/>
                </a:solidFill>
              </a:rPr>
              <a:t> Disease - 19 (first identified in 2019)</a:t>
            </a:r>
          </a:p>
          <a:p>
            <a:pPr marL="285750" indent="-228600">
              <a:buFont typeface="Arial" panose="020B0604020202020204" pitchFamily="34" charset="0"/>
              <a:buChar char="•"/>
            </a:pPr>
            <a:r>
              <a:rPr lang="en-US" sz="1800" dirty="0">
                <a:solidFill>
                  <a:srgbClr val="FFFFFF"/>
                </a:solidFill>
              </a:rPr>
              <a:t>It is considered a “novel” virus, meaning there are no previous human diseases involving this virus’ exact genetic make up</a:t>
            </a:r>
          </a:p>
          <a:p>
            <a:pPr marL="285750" indent="-228600">
              <a:buFont typeface="Arial" panose="020B0604020202020204" pitchFamily="34" charset="0"/>
              <a:buChar char="•"/>
            </a:pPr>
            <a:r>
              <a:rPr lang="en-US" sz="1800" dirty="0">
                <a:solidFill>
                  <a:srgbClr val="FFFFFF"/>
                </a:solidFill>
              </a:rPr>
              <a:t>It IS considered to belong to the Coronavirus family, typically causing respiratory illness, along with virus that are less lethal (common cold) and more lethal (SARS, MERS)</a:t>
            </a:r>
          </a:p>
        </p:txBody>
      </p:sp>
    </p:spTree>
    <p:extLst>
      <p:ext uri="{BB962C8B-B14F-4D97-AF65-F5344CB8AC3E}">
        <p14:creationId xmlns:p14="http://schemas.microsoft.com/office/powerpoint/2010/main" val="2655730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8393" y="0"/>
            <a:ext cx="457559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4286"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FA54C-1C63-FB48-9EB7-43AF5346D158}"/>
              </a:ext>
            </a:extLst>
          </p:cNvPr>
          <p:cNvSpPr>
            <a:spLocks noGrp="1"/>
          </p:cNvSpPr>
          <p:nvPr>
            <p:ph type="title"/>
          </p:nvPr>
        </p:nvSpPr>
        <p:spPr>
          <a:xfrm>
            <a:off x="677543" y="228306"/>
            <a:ext cx="3213314" cy="1448388"/>
          </a:xfrm>
          <a:solidFill>
            <a:schemeClr val="accent4"/>
          </a:solidFill>
        </p:spPr>
        <p:txBody>
          <a:bodyPr vert="horz" lIns="91440" tIns="45720" rIns="91440" bIns="45720" rtlCol="0" anchor="ctr">
            <a:normAutofit/>
          </a:bodyPr>
          <a:lstStyle/>
          <a:p>
            <a:pPr algn="ctr"/>
            <a:r>
              <a:rPr lang="en-US" sz="3800" b="1" dirty="0">
                <a:solidFill>
                  <a:schemeClr val="bg1"/>
                </a:solidFill>
              </a:rPr>
              <a:t>Operation Warp Speed</a:t>
            </a:r>
          </a:p>
        </p:txBody>
      </p:sp>
      <p:sp>
        <p:nvSpPr>
          <p:cNvPr id="13" name="Rectangle 12">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9659" y="434985"/>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iagram&#10;&#10;Description automatically generated">
            <a:extLst>
              <a:ext uri="{FF2B5EF4-FFF2-40B4-BE49-F238E27FC236}">
                <a16:creationId xmlns:a16="http://schemas.microsoft.com/office/drawing/2014/main" id="{FD4B178F-9392-C041-B4DB-3D17C640D337}"/>
              </a:ext>
            </a:extLst>
          </p:cNvPr>
          <p:cNvPicPr>
            <a:picLocks noChangeAspect="1"/>
          </p:cNvPicPr>
          <p:nvPr/>
        </p:nvPicPr>
        <p:blipFill rotWithShape="1">
          <a:blip r:embed="rId2">
            <a:extLst>
              <a:ext uri="{28A0092B-C50C-407E-A947-70E740481C1C}">
                <a14:useLocalDpi xmlns:a14="http://schemas.microsoft.com/office/drawing/2010/main" val="0"/>
              </a:ext>
            </a:extLst>
          </a:blip>
          <a:srcRect r="-2" b="471"/>
          <a:stretch/>
        </p:blipFill>
        <p:spPr>
          <a:xfrm>
            <a:off x="364198" y="1905000"/>
            <a:ext cx="8595979" cy="4577080"/>
          </a:xfrm>
          <a:prstGeom prst="rect">
            <a:avLst/>
          </a:prstGeom>
          <a:ln w="38100">
            <a:solidFill>
              <a:schemeClr val="accent4"/>
            </a:solidFill>
          </a:ln>
        </p:spPr>
      </p:pic>
    </p:spTree>
    <p:extLst>
      <p:ext uri="{BB962C8B-B14F-4D97-AF65-F5344CB8AC3E}">
        <p14:creationId xmlns:p14="http://schemas.microsoft.com/office/powerpoint/2010/main" val="987088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14A808-508B-5547-B472-215BEFE4E838}"/>
              </a:ext>
            </a:extLst>
          </p:cNvPr>
          <p:cNvSpPr>
            <a:spLocks noGrp="1"/>
          </p:cNvSpPr>
          <p:nvPr>
            <p:ph type="title"/>
          </p:nvPr>
        </p:nvSpPr>
        <p:spPr>
          <a:xfrm>
            <a:off x="628650" y="263527"/>
            <a:ext cx="7886700" cy="828674"/>
          </a:xfrm>
        </p:spPr>
        <p:txBody>
          <a:bodyPr/>
          <a:lstStyle/>
          <a:p>
            <a:pPr algn="ctr"/>
            <a:r>
              <a:rPr lang="en-US" dirty="0"/>
              <a:t>Operation Warp Speed</a:t>
            </a:r>
          </a:p>
        </p:txBody>
      </p:sp>
      <p:sp>
        <p:nvSpPr>
          <p:cNvPr id="4" name="Content Placeholder 3">
            <a:extLst>
              <a:ext uri="{FF2B5EF4-FFF2-40B4-BE49-F238E27FC236}">
                <a16:creationId xmlns:a16="http://schemas.microsoft.com/office/drawing/2014/main" id="{E8B2D9D9-6B22-0548-8423-EE0A4C287EC7}"/>
              </a:ext>
            </a:extLst>
          </p:cNvPr>
          <p:cNvSpPr>
            <a:spLocks noGrp="1"/>
          </p:cNvSpPr>
          <p:nvPr>
            <p:ph idx="1"/>
          </p:nvPr>
        </p:nvSpPr>
        <p:spPr>
          <a:xfrm>
            <a:off x="254000" y="1193802"/>
            <a:ext cx="8623300" cy="5299072"/>
          </a:xfrm>
        </p:spPr>
        <p:txBody>
          <a:bodyPr>
            <a:normAutofit lnSpcReduction="10000"/>
          </a:bodyPr>
          <a:lstStyle/>
          <a:p>
            <a:r>
              <a:rPr lang="en-US" dirty="0"/>
              <a:t>Partnership with Department of Health and Human Services (HHS), including the Centers for Disease Control and Prevention (CDC), the National Institutes of Health (NIH), and the Biomedical Advanced Research and Development Authority (BARDA), and the Department of Defense (DoD).</a:t>
            </a:r>
          </a:p>
          <a:p>
            <a:r>
              <a:rPr lang="en-US" dirty="0"/>
              <a:t>Phased approach</a:t>
            </a:r>
          </a:p>
          <a:p>
            <a:pPr lvl="1"/>
            <a:r>
              <a:rPr lang="en-US" dirty="0"/>
              <a:t>Phase 1: focused, limited doses available, healthcare workforce and frontline workers</a:t>
            </a:r>
          </a:p>
          <a:p>
            <a:pPr lvl="1"/>
            <a:r>
              <a:rPr lang="en-US" dirty="0"/>
              <a:t>Phase 2: larger supplies available, expand to at risk populations first, as well as essential infrastructure, then general population</a:t>
            </a:r>
          </a:p>
          <a:p>
            <a:pPr lvl="1"/>
            <a:r>
              <a:rPr lang="en-US" dirty="0"/>
              <a:t>Phase 3: if pandemic persists, integration into routine vaccine programs and broadscale vaccine distribution</a:t>
            </a:r>
          </a:p>
        </p:txBody>
      </p:sp>
    </p:spTree>
    <p:extLst>
      <p:ext uri="{BB962C8B-B14F-4D97-AF65-F5344CB8AC3E}">
        <p14:creationId xmlns:p14="http://schemas.microsoft.com/office/powerpoint/2010/main" val="3257568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54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460257-B81A-F64D-AF60-EFBB004EB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476312"/>
            <a:ext cx="8178799" cy="3905376"/>
          </a:xfrm>
          <a:prstGeom prst="rect">
            <a:avLst/>
          </a:prstGeom>
        </p:spPr>
      </p:pic>
    </p:spTree>
    <p:extLst>
      <p:ext uri="{BB962C8B-B14F-4D97-AF65-F5344CB8AC3E}">
        <p14:creationId xmlns:p14="http://schemas.microsoft.com/office/powerpoint/2010/main" val="2458422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97EB1542-2D2C-6F4A-8FF9-65839477C31F}"/>
              </a:ext>
            </a:extLst>
          </p:cNvPr>
          <p:cNvSpPr>
            <a:spLocks noGrp="1"/>
          </p:cNvSpPr>
          <p:nvPr>
            <p:ph type="title"/>
          </p:nvPr>
        </p:nvSpPr>
        <p:spPr>
          <a:xfrm>
            <a:off x="1449677" y="949325"/>
            <a:ext cx="6053779" cy="2387600"/>
          </a:xfrm>
        </p:spPr>
        <p:txBody>
          <a:bodyPr vert="horz" lIns="91440" tIns="45720" rIns="91440" bIns="45720" rtlCol="0" anchor="b">
            <a:normAutofit/>
          </a:bodyPr>
          <a:lstStyle/>
          <a:p>
            <a:r>
              <a:rPr lang="en-US" sz="5700" kern="1200">
                <a:solidFill>
                  <a:schemeClr val="bg1"/>
                </a:solidFill>
                <a:latin typeface="+mj-lt"/>
                <a:ea typeface="+mj-ea"/>
                <a:cs typeface="+mj-cs"/>
              </a:rPr>
              <a:t>References</a:t>
            </a:r>
          </a:p>
        </p:txBody>
      </p:sp>
      <p:sp>
        <p:nvSpPr>
          <p:cNvPr id="5" name="Content Placeholder 4">
            <a:extLst>
              <a:ext uri="{FF2B5EF4-FFF2-40B4-BE49-F238E27FC236}">
                <a16:creationId xmlns:a16="http://schemas.microsoft.com/office/drawing/2014/main" id="{09EAB616-7511-BF49-BA45-E0BFEA6FA52F}"/>
              </a:ext>
            </a:extLst>
          </p:cNvPr>
          <p:cNvSpPr>
            <a:spLocks noGrp="1"/>
          </p:cNvSpPr>
          <p:nvPr>
            <p:ph idx="1"/>
          </p:nvPr>
        </p:nvSpPr>
        <p:spPr>
          <a:xfrm>
            <a:off x="1449676" y="3429000"/>
            <a:ext cx="6053773" cy="1655762"/>
          </a:xfrm>
        </p:spPr>
        <p:txBody>
          <a:bodyPr vert="horz" lIns="91440" tIns="45720" rIns="91440" bIns="45720" rtlCol="0">
            <a:normAutofit/>
          </a:bodyPr>
          <a:lstStyle/>
          <a:p>
            <a:pPr marL="0" indent="0">
              <a:buNone/>
            </a:pPr>
            <a:endParaRPr lang="en-US" kern="1200" dirty="0">
              <a:solidFill>
                <a:schemeClr val="bg1"/>
              </a:solidFill>
              <a:latin typeface="+mn-lt"/>
              <a:ea typeface="+mn-ea"/>
              <a:cs typeface="+mn-cs"/>
            </a:endParaRPr>
          </a:p>
        </p:txBody>
      </p:sp>
      <p:cxnSp>
        <p:nvCxnSpPr>
          <p:cNvPr id="12" name="Straight Connector 11">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896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9144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828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F284D9A-937E-F54E-8CA4-B40CD05D4231}"/>
              </a:ext>
            </a:extLst>
          </p:cNvPr>
          <p:cNvSpPr>
            <a:spLocks noGrp="1"/>
          </p:cNvSpPr>
          <p:nvPr>
            <p:ph idx="1"/>
          </p:nvPr>
        </p:nvSpPr>
        <p:spPr>
          <a:xfrm>
            <a:off x="151967" y="177800"/>
            <a:ext cx="8840065" cy="6515100"/>
          </a:xfrm>
        </p:spPr>
        <p:txBody>
          <a:bodyPr>
            <a:normAutofit fontScale="92500" lnSpcReduction="10000"/>
          </a:bodyPr>
          <a:lstStyle/>
          <a:p>
            <a:r>
              <a:rPr lang="en-US" sz="2400" u="sng" dirty="0">
                <a:solidFill>
                  <a:srgbClr val="FFFFFF"/>
                </a:solidFill>
              </a:rPr>
              <a:t>SARS CoV2 explained and how human infection occurs</a:t>
            </a:r>
          </a:p>
          <a:p>
            <a:pPr lvl="1"/>
            <a:r>
              <a:rPr lang="en-US" sz="1800" dirty="0">
                <a:solidFill>
                  <a:srgbClr val="FFFFFF"/>
                </a:solidFill>
              </a:rPr>
              <a:t>https://</a:t>
            </a:r>
            <a:r>
              <a:rPr lang="en-US" sz="1800" dirty="0" err="1">
                <a:solidFill>
                  <a:srgbClr val="FFFFFF"/>
                </a:solidFill>
              </a:rPr>
              <a:t>en.wikipedia.org</a:t>
            </a:r>
            <a:r>
              <a:rPr lang="en-US" sz="1800" dirty="0">
                <a:solidFill>
                  <a:srgbClr val="FFFFFF"/>
                </a:solidFill>
              </a:rPr>
              <a:t>/wiki/Coronavirus_disease_2019#Virology</a:t>
            </a:r>
          </a:p>
          <a:p>
            <a:pPr lvl="1"/>
            <a:r>
              <a:rPr lang="en-US" sz="1800" dirty="0">
                <a:solidFill>
                  <a:srgbClr val="FFFFFF"/>
                </a:solidFill>
              </a:rPr>
              <a:t>https://</a:t>
            </a:r>
            <a:r>
              <a:rPr lang="en-US" sz="1800" dirty="0" err="1">
                <a:solidFill>
                  <a:srgbClr val="FFFFFF"/>
                </a:solidFill>
              </a:rPr>
              <a:t>www.chemistryviews.org</a:t>
            </a:r>
            <a:r>
              <a:rPr lang="en-US" sz="1800" dirty="0">
                <a:solidFill>
                  <a:srgbClr val="FFFFFF"/>
                </a:solidFill>
              </a:rPr>
              <a:t>/details/ezine/11225161/</a:t>
            </a:r>
            <a:r>
              <a:rPr lang="en-US" sz="1800" dirty="0" err="1">
                <a:solidFill>
                  <a:srgbClr val="FFFFFF"/>
                </a:solidFill>
              </a:rPr>
              <a:t>Coronavirus_Entering_and_Replicating_in_a_Host_Cell.html</a:t>
            </a:r>
            <a:endParaRPr lang="en-US" sz="1800" dirty="0">
              <a:solidFill>
                <a:srgbClr val="FFFFFF"/>
              </a:solidFill>
            </a:endParaRPr>
          </a:p>
          <a:p>
            <a:r>
              <a:rPr lang="en-US" sz="2400" u="sng" dirty="0">
                <a:solidFill>
                  <a:srgbClr val="FFFFFF"/>
                </a:solidFill>
              </a:rPr>
              <a:t>What is an EUA?</a:t>
            </a:r>
          </a:p>
          <a:p>
            <a:pPr lvl="1"/>
            <a:r>
              <a:rPr lang="en-US" sz="1800" dirty="0">
                <a:solidFill>
                  <a:srgbClr val="FFFFFF"/>
                </a:solidFill>
              </a:rPr>
              <a:t>https://</a:t>
            </a:r>
            <a:r>
              <a:rPr lang="en-US" sz="1800" dirty="0" err="1">
                <a:solidFill>
                  <a:srgbClr val="FFFFFF"/>
                </a:solidFill>
              </a:rPr>
              <a:t>www.who.int</a:t>
            </a:r>
            <a:r>
              <a:rPr lang="en-US" sz="1800" dirty="0">
                <a:solidFill>
                  <a:srgbClr val="FFFFFF"/>
                </a:solidFill>
              </a:rPr>
              <a:t>/emergencies/diseases/novel-coronavirus-2019/covid-19-vaccines/how-are-vaccines-developed</a:t>
            </a:r>
          </a:p>
          <a:p>
            <a:pPr lvl="1"/>
            <a:r>
              <a:rPr lang="en-US" sz="1800" dirty="0">
                <a:solidFill>
                  <a:srgbClr val="FFFFFF"/>
                </a:solidFill>
              </a:rPr>
              <a:t>https://</a:t>
            </a:r>
            <a:r>
              <a:rPr lang="en-US" sz="1800" dirty="0" err="1">
                <a:solidFill>
                  <a:srgbClr val="FFFFFF"/>
                </a:solidFill>
              </a:rPr>
              <a:t>www.fda.gov</a:t>
            </a:r>
            <a:r>
              <a:rPr lang="en-US" sz="1800" dirty="0">
                <a:solidFill>
                  <a:srgbClr val="FFFFFF"/>
                </a:solidFill>
              </a:rPr>
              <a:t>/vaccines-blood-biologics/vaccines/emergency-use-authorization-vaccines-explained</a:t>
            </a:r>
          </a:p>
          <a:p>
            <a:pPr lvl="1"/>
            <a:r>
              <a:rPr lang="en-US" sz="1800" dirty="0">
                <a:solidFill>
                  <a:srgbClr val="FFFFFF"/>
                </a:solidFill>
              </a:rPr>
              <a:t>https://</a:t>
            </a:r>
            <a:r>
              <a:rPr lang="en-US" sz="1800" dirty="0" err="1">
                <a:solidFill>
                  <a:srgbClr val="FFFFFF"/>
                </a:solidFill>
              </a:rPr>
              <a:t>www.drugtopics.com</a:t>
            </a:r>
            <a:r>
              <a:rPr lang="en-US" sz="1800" dirty="0">
                <a:solidFill>
                  <a:srgbClr val="FFFFFF"/>
                </a:solidFill>
              </a:rPr>
              <a:t>/view/fda-permits-emergency-use-experimental-treatments-covid-19</a:t>
            </a:r>
          </a:p>
          <a:p>
            <a:r>
              <a:rPr lang="en-US" sz="2400" u="sng" dirty="0">
                <a:solidFill>
                  <a:srgbClr val="FFFFFF"/>
                </a:solidFill>
              </a:rPr>
              <a:t>Pfizer vaccine and trial results</a:t>
            </a:r>
          </a:p>
          <a:p>
            <a:pPr lvl="1"/>
            <a:r>
              <a:rPr lang="en-US" sz="1800" dirty="0">
                <a:solidFill>
                  <a:srgbClr val="FFFFFF"/>
                </a:solidFill>
              </a:rPr>
              <a:t>https://</a:t>
            </a:r>
            <a:r>
              <a:rPr lang="en-US" sz="1800" dirty="0" err="1">
                <a:solidFill>
                  <a:srgbClr val="FFFFFF"/>
                </a:solidFill>
              </a:rPr>
              <a:t>www.businesswire.com</a:t>
            </a:r>
            <a:r>
              <a:rPr lang="en-US" sz="1800" dirty="0">
                <a:solidFill>
                  <a:srgbClr val="FFFFFF"/>
                </a:solidFill>
              </a:rPr>
              <a:t>/news/home/20201118005595/</a:t>
            </a:r>
            <a:r>
              <a:rPr lang="en-US" sz="1800" dirty="0" err="1">
                <a:solidFill>
                  <a:srgbClr val="FFFFFF"/>
                </a:solidFill>
              </a:rPr>
              <a:t>en</a:t>
            </a:r>
            <a:r>
              <a:rPr lang="en-US" sz="1800" dirty="0">
                <a:solidFill>
                  <a:srgbClr val="FFFFFF"/>
                </a:solidFill>
              </a:rPr>
              <a:t>/</a:t>
            </a:r>
          </a:p>
          <a:p>
            <a:pPr lvl="1"/>
            <a:r>
              <a:rPr lang="en-US" sz="1800" dirty="0">
                <a:solidFill>
                  <a:srgbClr val="FFFFFF"/>
                </a:solidFill>
              </a:rPr>
              <a:t>https://</a:t>
            </a:r>
            <a:r>
              <a:rPr lang="en-US" sz="1800" dirty="0" err="1">
                <a:solidFill>
                  <a:srgbClr val="FFFFFF"/>
                </a:solidFill>
              </a:rPr>
              <a:t>www.pfizer.com</a:t>
            </a:r>
            <a:r>
              <a:rPr lang="en-US" sz="1800" dirty="0">
                <a:solidFill>
                  <a:srgbClr val="FFFFFF"/>
                </a:solidFill>
              </a:rPr>
              <a:t>/news/press-release/press-release-detail/pfizer-and-biontech-conclude-phase-3-study-covid-19-vaccine</a:t>
            </a:r>
          </a:p>
          <a:p>
            <a:pPr lvl="1"/>
            <a:r>
              <a:rPr lang="en-US" sz="1800" dirty="0"/>
              <a:t>https://</a:t>
            </a:r>
            <a:r>
              <a:rPr lang="en-US" sz="1800" dirty="0" err="1"/>
              <a:t>www.fda.gov</a:t>
            </a:r>
            <a:r>
              <a:rPr lang="en-US" sz="1800" dirty="0"/>
              <a:t>/advisory-committees/vaccines-and-related-biological-products-advisory-committee/2020-meeting-materials-vaccines-and-related-biological-products-advisory-committee </a:t>
            </a:r>
            <a:endParaRPr lang="en-US" sz="1800" dirty="0">
              <a:solidFill>
                <a:srgbClr val="FFFFFF"/>
              </a:solidFill>
            </a:endParaRPr>
          </a:p>
          <a:p>
            <a:r>
              <a:rPr lang="en-US" sz="2400" u="sng" dirty="0" err="1">
                <a:solidFill>
                  <a:srgbClr val="FFFFFF"/>
                </a:solidFill>
              </a:rPr>
              <a:t>Moderna</a:t>
            </a:r>
            <a:r>
              <a:rPr lang="en-US" sz="2400" u="sng" dirty="0">
                <a:solidFill>
                  <a:srgbClr val="FFFFFF"/>
                </a:solidFill>
              </a:rPr>
              <a:t> vaccine and trial results</a:t>
            </a:r>
          </a:p>
          <a:p>
            <a:pPr lvl="1"/>
            <a:r>
              <a:rPr lang="en-US" sz="1800" dirty="0">
                <a:solidFill>
                  <a:srgbClr val="FFFFFF"/>
                </a:solidFill>
              </a:rPr>
              <a:t>https://</a:t>
            </a:r>
            <a:r>
              <a:rPr lang="en-US" sz="1800" dirty="0" err="1">
                <a:solidFill>
                  <a:srgbClr val="FFFFFF"/>
                </a:solidFill>
              </a:rPr>
              <a:t>investors.modernatx.com</a:t>
            </a:r>
            <a:r>
              <a:rPr lang="en-US" sz="1800" dirty="0">
                <a:solidFill>
                  <a:srgbClr val="FFFFFF"/>
                </a:solidFill>
              </a:rPr>
              <a:t>/news-releases/news-release-details/moderna-completes-enrollment-phase-3-cove-study-mrna-vaccine</a:t>
            </a:r>
          </a:p>
          <a:p>
            <a:pPr lvl="1"/>
            <a:r>
              <a:rPr lang="en-US" sz="1800" dirty="0">
                <a:solidFill>
                  <a:srgbClr val="FFFFFF"/>
                </a:solidFill>
              </a:rPr>
              <a:t>https://</a:t>
            </a:r>
            <a:r>
              <a:rPr lang="en-US" sz="1800" dirty="0" err="1">
                <a:solidFill>
                  <a:srgbClr val="FFFFFF"/>
                </a:solidFill>
              </a:rPr>
              <a:t>www.nih.gov</a:t>
            </a:r>
            <a:r>
              <a:rPr lang="en-US" sz="1800" dirty="0">
                <a:solidFill>
                  <a:srgbClr val="FFFFFF"/>
                </a:solidFill>
              </a:rPr>
              <a:t>/news-events/news-releases/promising-interim-results-clinical-trial-nih-moderna-covid-19-vaccine</a:t>
            </a:r>
          </a:p>
        </p:txBody>
      </p:sp>
    </p:spTree>
    <p:extLst>
      <p:ext uri="{BB962C8B-B14F-4D97-AF65-F5344CB8AC3E}">
        <p14:creationId xmlns:p14="http://schemas.microsoft.com/office/powerpoint/2010/main" val="3651020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40065"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64E585EA-75FD-4025-8270-F66A58A15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68605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1F284D9A-937E-F54E-8CA4-B40CD05D4231}"/>
              </a:ext>
            </a:extLst>
          </p:cNvPr>
          <p:cNvSpPr>
            <a:spLocks noGrp="1"/>
          </p:cNvSpPr>
          <p:nvPr>
            <p:ph idx="1"/>
          </p:nvPr>
        </p:nvSpPr>
        <p:spPr>
          <a:xfrm>
            <a:off x="303935" y="393699"/>
            <a:ext cx="8536129" cy="6108701"/>
          </a:xfrm>
        </p:spPr>
        <p:txBody>
          <a:bodyPr>
            <a:normAutofit lnSpcReduction="10000"/>
          </a:bodyPr>
          <a:lstStyle/>
          <a:p>
            <a:endParaRPr lang="en-US" sz="700" dirty="0">
              <a:solidFill>
                <a:srgbClr val="FFFFFF"/>
              </a:solidFill>
            </a:endParaRPr>
          </a:p>
          <a:p>
            <a:r>
              <a:rPr lang="en-US" sz="2400" u="sng" dirty="0">
                <a:solidFill>
                  <a:srgbClr val="FFFFFF"/>
                </a:solidFill>
              </a:rPr>
              <a:t>How the Pfizer and </a:t>
            </a:r>
            <a:r>
              <a:rPr lang="en-US" sz="2400" u="sng" dirty="0" err="1">
                <a:solidFill>
                  <a:srgbClr val="FFFFFF"/>
                </a:solidFill>
              </a:rPr>
              <a:t>Moderna</a:t>
            </a:r>
            <a:r>
              <a:rPr lang="en-US" sz="2400" u="sng" dirty="0">
                <a:solidFill>
                  <a:srgbClr val="FFFFFF"/>
                </a:solidFill>
              </a:rPr>
              <a:t> COVID vaccine work/durability</a:t>
            </a:r>
          </a:p>
          <a:p>
            <a:pPr lvl="1"/>
            <a:r>
              <a:rPr lang="en-US" sz="2000" dirty="0">
                <a:solidFill>
                  <a:srgbClr val="FFFFFF"/>
                </a:solidFill>
              </a:rPr>
              <a:t>https://</a:t>
            </a:r>
            <a:r>
              <a:rPr lang="en-US" sz="2000" dirty="0" err="1">
                <a:solidFill>
                  <a:srgbClr val="FFFFFF"/>
                </a:solidFill>
              </a:rPr>
              <a:t>www.nytimes.com</a:t>
            </a:r>
            <a:r>
              <a:rPr lang="en-US" sz="2000" dirty="0">
                <a:solidFill>
                  <a:srgbClr val="FFFFFF"/>
                </a:solidFill>
              </a:rPr>
              <a:t>/interactive/2020/health/pfizer-biontech-covid-19-vaccine.html</a:t>
            </a:r>
          </a:p>
          <a:p>
            <a:pPr lvl="1"/>
            <a:r>
              <a:rPr lang="en-US" sz="2000" dirty="0">
                <a:solidFill>
                  <a:srgbClr val="FFFFFF"/>
                </a:solidFill>
              </a:rPr>
              <a:t>https://</a:t>
            </a:r>
            <a:r>
              <a:rPr lang="en-US" sz="2000" dirty="0" err="1">
                <a:solidFill>
                  <a:srgbClr val="FFFFFF"/>
                </a:solidFill>
              </a:rPr>
              <a:t>www.nytimes.com</a:t>
            </a:r>
            <a:r>
              <a:rPr lang="en-US" sz="2000" dirty="0">
                <a:solidFill>
                  <a:srgbClr val="FFFFFF"/>
                </a:solidFill>
              </a:rPr>
              <a:t>/interactive/2020/health/moderna-covid-19-vaccine.html</a:t>
            </a:r>
          </a:p>
          <a:p>
            <a:pPr lvl="1"/>
            <a:r>
              <a:rPr lang="en-US" sz="2000" dirty="0">
                <a:solidFill>
                  <a:srgbClr val="FFFFFF"/>
                </a:solidFill>
              </a:rPr>
              <a:t>https://</a:t>
            </a:r>
            <a:r>
              <a:rPr lang="en-US" sz="2000" dirty="0" err="1">
                <a:solidFill>
                  <a:srgbClr val="FFFFFF"/>
                </a:solidFill>
              </a:rPr>
              <a:t>www.nejm.org</a:t>
            </a:r>
            <a:r>
              <a:rPr lang="en-US" sz="2000" dirty="0">
                <a:solidFill>
                  <a:srgbClr val="FFFFFF"/>
                </a:solidFill>
              </a:rPr>
              <a:t>/</a:t>
            </a:r>
            <a:r>
              <a:rPr lang="en-US" sz="2000" dirty="0" err="1">
                <a:solidFill>
                  <a:srgbClr val="FFFFFF"/>
                </a:solidFill>
              </a:rPr>
              <a:t>doi</a:t>
            </a:r>
            <a:r>
              <a:rPr lang="en-US" sz="2000" dirty="0">
                <a:solidFill>
                  <a:srgbClr val="FFFFFF"/>
                </a:solidFill>
              </a:rPr>
              <a:t>/full/10.1056/NEJMc2032195</a:t>
            </a:r>
          </a:p>
          <a:p>
            <a:r>
              <a:rPr lang="en-US" sz="2400" u="sng" dirty="0">
                <a:solidFill>
                  <a:srgbClr val="FFFFFF"/>
                </a:solidFill>
              </a:rPr>
              <a:t>Prior RNA vaccine use to treat disease</a:t>
            </a:r>
          </a:p>
          <a:p>
            <a:pPr lvl="1"/>
            <a:r>
              <a:rPr lang="en-US" sz="2000" dirty="0">
                <a:solidFill>
                  <a:srgbClr val="FFFFFF"/>
                </a:solidFill>
              </a:rPr>
              <a:t>https://</a:t>
            </a:r>
            <a:r>
              <a:rPr lang="en-US" sz="2000" dirty="0" err="1">
                <a:solidFill>
                  <a:srgbClr val="FFFFFF"/>
                </a:solidFill>
              </a:rPr>
              <a:t>www.ncbi.nlm.nih.gov</a:t>
            </a:r>
            <a:r>
              <a:rPr lang="en-US" sz="2000" dirty="0">
                <a:solidFill>
                  <a:srgbClr val="FFFFFF"/>
                </a:solidFill>
              </a:rPr>
              <a:t>/</a:t>
            </a:r>
            <a:r>
              <a:rPr lang="en-US" sz="2000" dirty="0" err="1">
                <a:solidFill>
                  <a:srgbClr val="FFFFFF"/>
                </a:solidFill>
              </a:rPr>
              <a:t>pmc</a:t>
            </a:r>
            <a:r>
              <a:rPr lang="en-US" sz="2000" dirty="0">
                <a:solidFill>
                  <a:srgbClr val="FFFFFF"/>
                </a:solidFill>
              </a:rPr>
              <a:t>/articles/PMC7177048/</a:t>
            </a:r>
          </a:p>
          <a:p>
            <a:pPr lvl="1"/>
            <a:r>
              <a:rPr lang="en-US" sz="2000" dirty="0">
                <a:solidFill>
                  <a:srgbClr val="FFFFFF"/>
                </a:solidFill>
              </a:rPr>
              <a:t>https://</a:t>
            </a:r>
            <a:r>
              <a:rPr lang="en-US" sz="2000" dirty="0" err="1">
                <a:solidFill>
                  <a:srgbClr val="FFFFFF"/>
                </a:solidFill>
              </a:rPr>
              <a:t>www.jci.org</a:t>
            </a:r>
            <a:r>
              <a:rPr lang="en-US" sz="2000" dirty="0">
                <a:solidFill>
                  <a:srgbClr val="FFFFFF"/>
                </a:solidFill>
              </a:rPr>
              <a:t>/articles/view/134915</a:t>
            </a:r>
          </a:p>
          <a:p>
            <a:pPr lvl="1"/>
            <a:r>
              <a:rPr lang="en-US" sz="2000" dirty="0">
                <a:solidFill>
                  <a:srgbClr val="FFFFFF"/>
                </a:solidFill>
              </a:rPr>
              <a:t>https://</a:t>
            </a:r>
            <a:r>
              <a:rPr lang="en-US" sz="2000" dirty="0" err="1">
                <a:solidFill>
                  <a:srgbClr val="FFFFFF"/>
                </a:solidFill>
              </a:rPr>
              <a:t>www.fda.gov</a:t>
            </a:r>
            <a:r>
              <a:rPr lang="en-US" sz="2000" dirty="0">
                <a:solidFill>
                  <a:srgbClr val="FFFFFF"/>
                </a:solidFill>
              </a:rPr>
              <a:t>/news-events/press-announcements/fda-approves-first-its-kind-targeted-rna-based-therapy-treat-rare-disease#:~:text=FDA%20News%20Release-,FDA%20approves%20first%2Dof%2Dits%20kind%20targeted%20RNA%2Dbased,to%20treat%20a%20rare%20disease&amp;text=The%20U.S.%20Food%20and%20Drug,(</a:t>
            </a:r>
            <a:r>
              <a:rPr lang="en-US" sz="2000" dirty="0" err="1">
                <a:solidFill>
                  <a:srgbClr val="FFFFFF"/>
                </a:solidFill>
              </a:rPr>
              <a:t>hATTR</a:t>
            </a:r>
            <a:r>
              <a:rPr lang="en-US" sz="2000" dirty="0">
                <a:solidFill>
                  <a:srgbClr val="FFFFFF"/>
                </a:solidFill>
              </a:rPr>
              <a:t>)%20in%20adult%20patients.</a:t>
            </a:r>
          </a:p>
          <a:p>
            <a:r>
              <a:rPr lang="en-US" sz="2400" dirty="0">
                <a:solidFill>
                  <a:srgbClr val="FFFFFF"/>
                </a:solidFill>
              </a:rPr>
              <a:t>Vaccine distribution plan</a:t>
            </a:r>
          </a:p>
          <a:p>
            <a:pPr lvl="1"/>
            <a:r>
              <a:rPr lang="en-US" sz="2000" dirty="0">
                <a:solidFill>
                  <a:srgbClr val="FFFFFF"/>
                </a:solidFill>
              </a:rPr>
              <a:t>https://</a:t>
            </a:r>
            <a:r>
              <a:rPr lang="en-US" sz="2000" dirty="0" err="1">
                <a:solidFill>
                  <a:srgbClr val="FFFFFF"/>
                </a:solidFill>
              </a:rPr>
              <a:t>www.hhs.gov</a:t>
            </a:r>
            <a:r>
              <a:rPr lang="en-US" sz="2000" dirty="0">
                <a:solidFill>
                  <a:srgbClr val="FFFFFF"/>
                </a:solidFill>
              </a:rPr>
              <a:t>/coronavirus/explaining-operation-warp-speed/</a:t>
            </a:r>
            <a:r>
              <a:rPr lang="en-US" sz="2000" dirty="0" err="1">
                <a:solidFill>
                  <a:srgbClr val="FFFFFF"/>
                </a:solidFill>
              </a:rPr>
              <a:t>index.html</a:t>
            </a:r>
            <a:endParaRPr lang="en-US" sz="2000" dirty="0">
              <a:solidFill>
                <a:srgbClr val="FFFFFF"/>
              </a:solidFill>
            </a:endParaRPr>
          </a:p>
          <a:p>
            <a:pPr lvl="1"/>
            <a:r>
              <a:rPr lang="en-US" sz="2000" dirty="0">
                <a:solidFill>
                  <a:srgbClr val="FFFFFF"/>
                </a:solidFill>
              </a:rPr>
              <a:t>https://</a:t>
            </a:r>
            <a:r>
              <a:rPr lang="en-US" sz="2000" dirty="0" err="1">
                <a:solidFill>
                  <a:srgbClr val="FFFFFF"/>
                </a:solidFill>
              </a:rPr>
              <a:t>www.hhs.gov</a:t>
            </a:r>
            <a:r>
              <a:rPr lang="en-US" sz="2000">
                <a:solidFill>
                  <a:srgbClr val="FFFFFF"/>
                </a:solidFill>
              </a:rPr>
              <a:t>/sites/default/files/strategy-for-distributing-covid-19-vaccine.pdf</a:t>
            </a:r>
            <a:endParaRPr lang="en-US" sz="2000" dirty="0">
              <a:solidFill>
                <a:srgbClr val="FFFFFF"/>
              </a:solidFill>
            </a:endParaRPr>
          </a:p>
          <a:p>
            <a:pPr lvl="1"/>
            <a:endParaRPr lang="en-US" sz="2000" dirty="0">
              <a:solidFill>
                <a:srgbClr val="FFFFFF"/>
              </a:solidFill>
            </a:endParaRPr>
          </a:p>
        </p:txBody>
      </p:sp>
    </p:spTree>
    <p:extLst>
      <p:ext uri="{BB962C8B-B14F-4D97-AF65-F5344CB8AC3E}">
        <p14:creationId xmlns:p14="http://schemas.microsoft.com/office/powerpoint/2010/main" val="235819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F666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E6F5FB-5231-6745-908C-01BD4FD9D9F6}"/>
              </a:ext>
            </a:extLst>
          </p:cNvPr>
          <p:cNvSpPr>
            <a:spLocks noGrp="1"/>
          </p:cNvSpPr>
          <p:nvPr>
            <p:ph type="title"/>
          </p:nvPr>
        </p:nvSpPr>
        <p:spPr>
          <a:xfrm>
            <a:off x="393192" y="4767072"/>
            <a:ext cx="4945641" cy="1625210"/>
          </a:xfrm>
        </p:spPr>
        <p:txBody>
          <a:bodyPr vert="horz" lIns="91440" tIns="45720" rIns="91440" bIns="45720" rtlCol="0" anchor="ctr">
            <a:normAutofit/>
          </a:bodyPr>
          <a:lstStyle/>
          <a:p>
            <a:pPr algn="r"/>
            <a:r>
              <a:rPr lang="en-US" sz="4400">
                <a:solidFill>
                  <a:srgbClr val="FFFFFF"/>
                </a:solidFill>
              </a:rPr>
              <a:t>How Does COVID Infect Humans?</a:t>
            </a:r>
          </a:p>
        </p:txBody>
      </p:sp>
      <p:pic>
        <p:nvPicPr>
          <p:cNvPr id="8" name="Picture 7" descr="Chart, scatter chart, bubble chart&#10;&#10;Description automatically generated">
            <a:extLst>
              <a:ext uri="{FF2B5EF4-FFF2-40B4-BE49-F238E27FC236}">
                <a16:creationId xmlns:a16="http://schemas.microsoft.com/office/drawing/2014/main" id="{A0B03D9D-EE5A-B34D-9968-B19D923211D1}"/>
              </a:ext>
            </a:extLst>
          </p:cNvPr>
          <p:cNvPicPr>
            <a:picLocks noChangeAspect="1"/>
          </p:cNvPicPr>
          <p:nvPr/>
        </p:nvPicPr>
        <p:blipFill rotWithShape="1">
          <a:blip r:embed="rId2">
            <a:extLst>
              <a:ext uri="{28A0092B-C50C-407E-A947-70E740481C1C}">
                <a14:useLocalDpi xmlns:a14="http://schemas.microsoft.com/office/drawing/2010/main" val="0"/>
              </a:ext>
            </a:extLst>
          </a:blip>
          <a:srcRect r="2373" b="2"/>
          <a:stretch/>
        </p:blipFill>
        <p:spPr>
          <a:xfrm>
            <a:off x="245660" y="321733"/>
            <a:ext cx="5293729" cy="4107392"/>
          </a:xfrm>
          <a:prstGeom prst="rect">
            <a:avLst/>
          </a:prstGeom>
        </p:spPr>
      </p:pic>
      <p:sp>
        <p:nvSpPr>
          <p:cNvPr id="26"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887759B5-3647-D143-AAE2-A5038028D620}"/>
              </a:ext>
            </a:extLst>
          </p:cNvPr>
          <p:cNvSpPr>
            <a:spLocks noGrp="1"/>
          </p:cNvSpPr>
          <p:nvPr>
            <p:ph type="body" sz="half" idx="2"/>
          </p:nvPr>
        </p:nvSpPr>
        <p:spPr>
          <a:xfrm>
            <a:off x="5686922" y="321732"/>
            <a:ext cx="3211418" cy="6214534"/>
          </a:xfrm>
        </p:spPr>
        <p:txBody>
          <a:bodyPr vert="horz" lIns="91440" tIns="45720" rIns="91440" bIns="45720" rtlCol="0" anchor="ctr">
            <a:noAutofit/>
          </a:bodyPr>
          <a:lstStyle/>
          <a:p>
            <a:pPr marL="285750" indent="-228600">
              <a:buFont typeface="Arial" panose="020B0604020202020204" pitchFamily="34" charset="0"/>
              <a:buChar char="•"/>
            </a:pPr>
            <a:r>
              <a:rPr lang="en-US" sz="1800" dirty="0">
                <a:solidFill>
                  <a:srgbClr val="FFFFFF"/>
                </a:solidFill>
              </a:rPr>
              <a:t>The COVID 19 virus preferentially binds to human cells expressing ACE2 receptors (highest cell count is in the respiratory system)</a:t>
            </a:r>
          </a:p>
          <a:p>
            <a:pPr marL="285750" indent="-228600">
              <a:buFont typeface="Arial" panose="020B0604020202020204" pitchFamily="34" charset="0"/>
              <a:buChar char="•"/>
            </a:pPr>
            <a:r>
              <a:rPr lang="en-US" sz="1800" dirty="0">
                <a:solidFill>
                  <a:srgbClr val="FFFFFF"/>
                </a:solidFill>
              </a:rPr>
              <a:t>Binds via the spike proteins found on the surface of the virus</a:t>
            </a:r>
          </a:p>
          <a:p>
            <a:pPr marL="285750" indent="-228600">
              <a:buFont typeface="Arial" panose="020B0604020202020204" pitchFamily="34" charset="0"/>
              <a:buChar char="•"/>
            </a:pPr>
            <a:r>
              <a:rPr lang="en-US" sz="1800" dirty="0">
                <a:solidFill>
                  <a:srgbClr val="FFFFFF"/>
                </a:solidFill>
              </a:rPr>
              <a:t>Once bound to the cell, the virus undergoes a structural change allowing it to bind to the surface of the cell so it can enter the cell</a:t>
            </a:r>
          </a:p>
          <a:p>
            <a:pPr marL="285750" indent="-228600">
              <a:buFont typeface="Arial" panose="020B0604020202020204" pitchFamily="34" charset="0"/>
              <a:buChar char="•"/>
            </a:pPr>
            <a:r>
              <a:rPr lang="en-US" sz="1800" dirty="0">
                <a:solidFill>
                  <a:srgbClr val="FFFFFF"/>
                </a:solidFill>
              </a:rPr>
              <a:t>Once inside, the viral genome is replicated using the host’s own cells to make new virus particles, which are then released from the cell</a:t>
            </a:r>
          </a:p>
        </p:txBody>
      </p:sp>
    </p:spTree>
    <p:extLst>
      <p:ext uri="{BB962C8B-B14F-4D97-AF65-F5344CB8AC3E}">
        <p14:creationId xmlns:p14="http://schemas.microsoft.com/office/powerpoint/2010/main" val="393178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0CA84D0-F02B-454F-94E8-65623E647320}"/>
              </a:ext>
            </a:extLst>
          </p:cNvPr>
          <p:cNvPicPr>
            <a:picLocks noChangeAspect="1"/>
          </p:cNvPicPr>
          <p:nvPr/>
        </p:nvPicPr>
        <p:blipFill rotWithShape="1">
          <a:blip r:embed="rId2">
            <a:extLst>
              <a:ext uri="{28A0092B-C50C-407E-A947-70E740481C1C}">
                <a14:useLocalDpi xmlns:a14="http://schemas.microsoft.com/office/drawing/2010/main" val="0"/>
              </a:ext>
            </a:extLst>
          </a:blip>
          <a:srcRect l="20896" r="17457" b="2"/>
          <a:stretch/>
        </p:blipFill>
        <p:spPr>
          <a:xfrm>
            <a:off x="3082595" y="10"/>
            <a:ext cx="6061405"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3" name="Freeform: Shape 12">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B477A9-98A9-BF43-B002-4AC6EBFCE8BE}"/>
              </a:ext>
            </a:extLst>
          </p:cNvPr>
          <p:cNvSpPr>
            <a:spLocks noGrp="1"/>
          </p:cNvSpPr>
          <p:nvPr>
            <p:ph type="title"/>
          </p:nvPr>
        </p:nvSpPr>
        <p:spPr>
          <a:xfrm>
            <a:off x="358485" y="1122363"/>
            <a:ext cx="3017520" cy="3204134"/>
          </a:xfrm>
        </p:spPr>
        <p:txBody>
          <a:bodyPr vert="horz" lIns="91440" tIns="45720" rIns="91440" bIns="45720" rtlCol="0" anchor="ctr">
            <a:normAutofit/>
          </a:bodyPr>
          <a:lstStyle/>
          <a:p>
            <a:r>
              <a:rPr lang="en-US" sz="4200" dirty="0"/>
              <a:t>The COVID-19 Vaccine</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02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CD051A7-5CF2-E04E-9D2F-19F2945A2403}"/>
              </a:ext>
            </a:extLst>
          </p:cNvPr>
          <p:cNvSpPr>
            <a:spLocks noGrp="1"/>
          </p:cNvSpPr>
          <p:nvPr>
            <p:ph type="title"/>
          </p:nvPr>
        </p:nvSpPr>
        <p:spPr>
          <a:xfrm>
            <a:off x="301751" y="198628"/>
            <a:ext cx="3861831" cy="2249424"/>
          </a:xfrm>
        </p:spPr>
        <p:txBody>
          <a:bodyPr vert="horz" lIns="91440" tIns="45720" rIns="91440" bIns="45720" rtlCol="0" anchor="b">
            <a:normAutofit/>
          </a:bodyPr>
          <a:lstStyle/>
          <a:p>
            <a:r>
              <a:rPr lang="en-US" sz="4700" dirty="0"/>
              <a:t>Two </a:t>
            </a:r>
            <a:br>
              <a:rPr lang="en-US" sz="4700" dirty="0"/>
            </a:br>
            <a:r>
              <a:rPr lang="en-US" sz="4700" dirty="0"/>
              <a:t>Leading</a:t>
            </a:r>
            <a:br>
              <a:rPr lang="en-US" sz="4700" dirty="0"/>
            </a:br>
            <a:r>
              <a:rPr lang="en-US" sz="4700" dirty="0"/>
              <a:t>Developers </a:t>
            </a:r>
          </a:p>
        </p:txBody>
      </p:sp>
      <p:pic>
        <p:nvPicPr>
          <p:cNvPr id="6" name="Picture 5" descr="Logo, icon&#10;&#10;Description automatically generated">
            <a:extLst>
              <a:ext uri="{FF2B5EF4-FFF2-40B4-BE49-F238E27FC236}">
                <a16:creationId xmlns:a16="http://schemas.microsoft.com/office/drawing/2014/main" id="{A5087F4F-4FB0-B044-9958-85320B8BF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0" y="732777"/>
            <a:ext cx="3312671" cy="1805405"/>
          </a:xfrm>
          <a:prstGeom prst="rect">
            <a:avLst/>
          </a:prstGeom>
        </p:spPr>
      </p:pic>
      <p:pic>
        <p:nvPicPr>
          <p:cNvPr id="8" name="Picture 7" descr="Logo&#10;&#10;Description automatically generated">
            <a:extLst>
              <a:ext uri="{FF2B5EF4-FFF2-40B4-BE49-F238E27FC236}">
                <a16:creationId xmlns:a16="http://schemas.microsoft.com/office/drawing/2014/main" id="{96E6EA58-726C-764C-8D33-1CB01D83E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35" y="3612104"/>
            <a:ext cx="4276585" cy="2234515"/>
          </a:xfrm>
          <a:prstGeom prst="rect">
            <a:avLst/>
          </a:prstGeom>
        </p:spPr>
      </p:pic>
    </p:spTree>
    <p:extLst>
      <p:ext uri="{BB962C8B-B14F-4D97-AF65-F5344CB8AC3E}">
        <p14:creationId xmlns:p14="http://schemas.microsoft.com/office/powerpoint/2010/main" val="224943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icture containing text, sign&#10;&#10;Description automatically generated">
            <a:extLst>
              <a:ext uri="{FF2B5EF4-FFF2-40B4-BE49-F238E27FC236}">
                <a16:creationId xmlns:a16="http://schemas.microsoft.com/office/drawing/2014/main" id="{143C2987-C1AF-1F40-9010-D5F1093C7EF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335" r="9984" b="-1"/>
          <a:stretch/>
        </p:blipFill>
        <p:spPr>
          <a:xfrm>
            <a:off x="20" y="10"/>
            <a:ext cx="9143980" cy="6857990"/>
          </a:xfrm>
          <a:prstGeom prst="rect">
            <a:avLst/>
          </a:prstGeom>
        </p:spPr>
      </p:pic>
    </p:spTree>
    <p:extLst>
      <p:ext uri="{BB962C8B-B14F-4D97-AF65-F5344CB8AC3E}">
        <p14:creationId xmlns:p14="http://schemas.microsoft.com/office/powerpoint/2010/main" val="845410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A91E-B3D3-A348-853F-9CB827689615}"/>
              </a:ext>
            </a:extLst>
          </p:cNvPr>
          <p:cNvSpPr>
            <a:spLocks noGrp="1"/>
          </p:cNvSpPr>
          <p:nvPr>
            <p:ph type="title"/>
          </p:nvPr>
        </p:nvSpPr>
        <p:spPr/>
        <p:txBody>
          <a:bodyPr/>
          <a:lstStyle/>
          <a:p>
            <a:r>
              <a:rPr lang="en-US" dirty="0"/>
              <a:t>Why is an EUA necessary?</a:t>
            </a:r>
          </a:p>
        </p:txBody>
      </p:sp>
      <p:sp>
        <p:nvSpPr>
          <p:cNvPr id="3" name="Content Placeholder 2">
            <a:extLst>
              <a:ext uri="{FF2B5EF4-FFF2-40B4-BE49-F238E27FC236}">
                <a16:creationId xmlns:a16="http://schemas.microsoft.com/office/drawing/2014/main" id="{792F1BA8-51D1-5347-96CD-D79618F9A9AB}"/>
              </a:ext>
            </a:extLst>
          </p:cNvPr>
          <p:cNvSpPr>
            <a:spLocks noGrp="1"/>
          </p:cNvSpPr>
          <p:nvPr>
            <p:ph idx="1"/>
          </p:nvPr>
        </p:nvSpPr>
        <p:spPr>
          <a:xfrm>
            <a:off x="330200" y="1825624"/>
            <a:ext cx="8483600" cy="4667250"/>
          </a:xfrm>
        </p:spPr>
        <p:txBody>
          <a:bodyPr>
            <a:normAutofit lnSpcReduction="10000"/>
          </a:bodyPr>
          <a:lstStyle/>
          <a:p>
            <a:r>
              <a:rPr lang="en-US" dirty="0"/>
              <a:t>Under normal, non-pandemic situations, most vaccine development happens in non-humans (</a:t>
            </a:r>
            <a:r>
              <a:rPr lang="en-US" dirty="0" err="1"/>
              <a:t>ie</a:t>
            </a:r>
            <a:r>
              <a:rPr lang="en-US" dirty="0"/>
              <a:t>: animals, in vitro testing)</a:t>
            </a:r>
          </a:p>
          <a:p>
            <a:r>
              <a:rPr lang="en-US" dirty="0"/>
              <a:t>In emergency circumstances (</a:t>
            </a:r>
            <a:r>
              <a:rPr lang="en-US" dirty="0" err="1"/>
              <a:t>ie</a:t>
            </a:r>
            <a:r>
              <a:rPr lang="en-US" dirty="0"/>
              <a:t>: a pandemic), the FDA will allow tightly controlled, limited testing in healthy human volunteers in three phases</a:t>
            </a:r>
          </a:p>
          <a:p>
            <a:pPr lvl="1"/>
            <a:r>
              <a:rPr lang="en-US" u="sng" dirty="0"/>
              <a:t>Phase 1</a:t>
            </a:r>
            <a:r>
              <a:rPr lang="en-US" dirty="0"/>
              <a:t>: Limited small scale testing for safety in healthy human volunteers (generally 100 - 200)</a:t>
            </a:r>
          </a:p>
          <a:p>
            <a:pPr lvl="1"/>
            <a:r>
              <a:rPr lang="en-US" u="sng" dirty="0"/>
              <a:t>Phase 2</a:t>
            </a:r>
            <a:r>
              <a:rPr lang="en-US" dirty="0"/>
              <a:t>: Limited testing of varying doses, reconfirming safety profile (generally 1000 – 2000)</a:t>
            </a:r>
          </a:p>
          <a:p>
            <a:pPr lvl="1"/>
            <a:r>
              <a:rPr lang="en-US" u="sng" dirty="0"/>
              <a:t>Phase 3</a:t>
            </a:r>
            <a:r>
              <a:rPr lang="en-US" dirty="0"/>
              <a:t>: Tens of thousands of human volunteers accessing how well the vaccine works against the target (</a:t>
            </a:r>
            <a:r>
              <a:rPr lang="en-US" dirty="0" err="1"/>
              <a:t>ie</a:t>
            </a:r>
            <a:r>
              <a:rPr lang="en-US" dirty="0"/>
              <a:t>: COVID virus), with continued safety assessment</a:t>
            </a:r>
          </a:p>
        </p:txBody>
      </p:sp>
    </p:spTree>
    <p:extLst>
      <p:ext uri="{BB962C8B-B14F-4D97-AF65-F5344CB8AC3E}">
        <p14:creationId xmlns:p14="http://schemas.microsoft.com/office/powerpoint/2010/main" val="287769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A46F-5355-D04F-9641-F68B9CB07257}"/>
              </a:ext>
            </a:extLst>
          </p:cNvPr>
          <p:cNvSpPr>
            <a:spLocks noGrp="1"/>
          </p:cNvSpPr>
          <p:nvPr>
            <p:ph type="title"/>
          </p:nvPr>
        </p:nvSpPr>
        <p:spPr/>
        <p:txBody>
          <a:bodyPr/>
          <a:lstStyle/>
          <a:p>
            <a:r>
              <a:rPr lang="en-US"/>
              <a:t>Pfizer Phase 3 Stats</a:t>
            </a:r>
            <a:endParaRPr lang="en-US" dirty="0"/>
          </a:p>
        </p:txBody>
      </p:sp>
      <p:pic>
        <p:nvPicPr>
          <p:cNvPr id="5" name="Content Placeholder 4" descr="Diagram&#10;&#10;Description automatically generated">
            <a:extLst>
              <a:ext uri="{FF2B5EF4-FFF2-40B4-BE49-F238E27FC236}">
                <a16:creationId xmlns:a16="http://schemas.microsoft.com/office/drawing/2014/main" id="{2CE8E70F-0213-DC44-A55D-0FBE551683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724" y="2134772"/>
            <a:ext cx="8514552" cy="3783428"/>
          </a:xfrm>
          <a:ln w="50800" cmpd="thickThin">
            <a:solidFill>
              <a:schemeClr val="accent2"/>
            </a:solidFill>
          </a:ln>
        </p:spPr>
      </p:pic>
    </p:spTree>
    <p:extLst>
      <p:ext uri="{BB962C8B-B14F-4D97-AF65-F5344CB8AC3E}">
        <p14:creationId xmlns:p14="http://schemas.microsoft.com/office/powerpoint/2010/main" val="3446403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13</TotalTime>
  <Words>1729</Words>
  <Application>Microsoft Macintosh PowerPoint</Application>
  <PresentationFormat>On-screen Show (4:3)</PresentationFormat>
  <Paragraphs>110</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Avenir Next LT Pro</vt:lpstr>
      <vt:lpstr>Calibri</vt:lpstr>
      <vt:lpstr>Calibri Light</vt:lpstr>
      <vt:lpstr>Wingdings</vt:lpstr>
      <vt:lpstr>Office Theme</vt:lpstr>
      <vt:lpstr>COVID 19 Vaccine Educational Brief Kevin E Mackey MD, FAEMS Sacramento Regional Fire</vt:lpstr>
      <vt:lpstr>Essential Scientific Material is Included to Address Common Questions</vt:lpstr>
      <vt:lpstr>SARS-CoV2 Virus Explained</vt:lpstr>
      <vt:lpstr>How Does COVID Infect Humans?</vt:lpstr>
      <vt:lpstr>The COVID-19 Vaccine</vt:lpstr>
      <vt:lpstr>Two  Leading Developers </vt:lpstr>
      <vt:lpstr>PowerPoint Presentation</vt:lpstr>
      <vt:lpstr>Why is an EUA necessary?</vt:lpstr>
      <vt:lpstr>Pfizer Phase 3 Stats</vt:lpstr>
      <vt:lpstr>Pfizer Phase 3 Results</vt:lpstr>
      <vt:lpstr>Moderna Phase 3 Results</vt:lpstr>
      <vt:lpstr>Side by Side Comparison</vt:lpstr>
      <vt:lpstr>How does the vaccine actually work?   Hint: Replication</vt:lpstr>
      <vt:lpstr>PowerPoint Presentation</vt:lpstr>
      <vt:lpstr>- Viral mRNA encoding spike protein floating taken up into cell.  -  The human cell’s own manufacturing plant (ribosomes) assemble the viral spike proteins   -  Non-infectious spike proteins remain in the cell until the cell dies naturally, at which time the spike proteins are released  -  If an immune response is already present to the viral spike proteins, the immune response will accelerate the release of the spike proteins</vt:lpstr>
      <vt:lpstr>PowerPoint Presentation</vt:lpstr>
      <vt:lpstr>Helper T cells, now equipped to activate other immune cells, engage with the antibody producing B cells  Activated B cells now seek out cells that are expressing the spike proteins and destroy them</vt:lpstr>
      <vt:lpstr>Antibodies produced in and released by B cells now flow through the body looking for any cell containing the spike protein (like SARS-CoV 2 infected cells) and destroys them thereby stopping the spread of the infection to nearby cells.</vt:lpstr>
      <vt:lpstr>PowerPoint Presentation</vt:lpstr>
      <vt:lpstr>Myth: The COVID 19 Vaccine will stop you from contracting COVID-19</vt:lpstr>
      <vt:lpstr>Myth: The process of vaccine development was rushed and haphazard</vt:lpstr>
      <vt:lpstr>Myth: There have not been any prior RNA vaccines used in humans</vt:lpstr>
      <vt:lpstr>Myth: RNA vaccines can implant material into the human genome or fundamentally change a human’s genetic structure</vt:lpstr>
      <vt:lpstr>Myth: The COVID 19 Vaccine will stop you from contracting COVID-19</vt:lpstr>
      <vt:lpstr>Myth: Ill effects from the vaccine won’t be seen for months or years</vt:lpstr>
      <vt:lpstr>PowerPoint Presentation</vt:lpstr>
      <vt:lpstr>Will PPE Use Change After Vaccination?</vt:lpstr>
      <vt:lpstr>PPE use shall continue until morale improves!</vt:lpstr>
      <vt:lpstr>How will vaccines be distributed?</vt:lpstr>
      <vt:lpstr>Operation Warp Speed</vt:lpstr>
      <vt:lpstr>Operation Warp Speed</vt:lpstr>
      <vt:lpstr>PowerPoint Presentation</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Vaccinating the Masses: Developing a Sensible Approach to a Large-Scale Vaccine Program for SARS-CoV 2</dc:title>
  <dc:creator>Kevin Mackey</dc:creator>
  <cp:lastModifiedBy>Kevin Mackey</cp:lastModifiedBy>
  <cp:revision>7</cp:revision>
  <dcterms:created xsi:type="dcterms:W3CDTF">2020-12-09T15:59:12Z</dcterms:created>
  <dcterms:modified xsi:type="dcterms:W3CDTF">2020-12-10T19:47:30Z</dcterms:modified>
</cp:coreProperties>
</file>